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27"/>
  </p:notesMasterIdLst>
  <p:sldIdLst>
    <p:sldId id="256" r:id="rId2"/>
    <p:sldId id="259" r:id="rId3"/>
    <p:sldId id="260" r:id="rId4"/>
    <p:sldId id="262" r:id="rId5"/>
    <p:sldId id="313" r:id="rId6"/>
    <p:sldId id="273" r:id="rId7"/>
    <p:sldId id="281" r:id="rId8"/>
    <p:sldId id="269" r:id="rId9"/>
    <p:sldId id="316" r:id="rId10"/>
    <p:sldId id="317" r:id="rId11"/>
    <p:sldId id="315" r:id="rId12"/>
    <p:sldId id="318" r:id="rId13"/>
    <p:sldId id="312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14" r:id="rId23"/>
    <p:sldId id="327" r:id="rId24"/>
    <p:sldId id="265" r:id="rId25"/>
    <p:sldId id="261" r:id="rId26"/>
  </p:sldIdLst>
  <p:sldSz cx="9144000" cy="5143500" type="screen16x9"/>
  <p:notesSz cx="6858000" cy="9144000"/>
  <p:embeddedFontLst>
    <p:embeddedFont>
      <p:font typeface="Chewy" panose="020B0604020202020204" charset="0"/>
      <p:regular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B22E6D-C187-4C42-80E1-F4C47E76AE94}">
  <a:tblStyle styleId="{ECB22E6D-C187-4C42-80E1-F4C47E76AE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5" autoAdjust="0"/>
    <p:restoredTop sz="94660"/>
  </p:normalViewPr>
  <p:slideViewPr>
    <p:cSldViewPr snapToGrid="0">
      <p:cViewPr>
        <p:scale>
          <a:sx n="150" d="100"/>
          <a:sy n="150" d="100"/>
        </p:scale>
        <p:origin x="2172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2eeda8d9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2eeda8d9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723AAE7B-6A98-39A8-93C6-7AD37EF09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2eeda8d98_0_85:notes">
            <a:extLst>
              <a:ext uri="{FF2B5EF4-FFF2-40B4-BE49-F238E27FC236}">
                <a16:creationId xmlns:a16="http://schemas.microsoft.com/office/drawing/2014/main" id="{B085E8C1-A2A2-0647-75C9-2538C9E7A4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2eeda8d98_0_85:notes">
            <a:extLst>
              <a:ext uri="{FF2B5EF4-FFF2-40B4-BE49-F238E27FC236}">
                <a16:creationId xmlns:a16="http://schemas.microsoft.com/office/drawing/2014/main" id="{58FF6A06-22E9-9501-4866-2C398EFD47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171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>
          <a:extLst>
            <a:ext uri="{FF2B5EF4-FFF2-40B4-BE49-F238E27FC236}">
              <a16:creationId xmlns:a16="http://schemas.microsoft.com/office/drawing/2014/main" id="{C961AD2C-89DE-1A8F-4A65-41DC5BC50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4b12d1de6_0_83:notes">
            <a:extLst>
              <a:ext uri="{FF2B5EF4-FFF2-40B4-BE49-F238E27FC236}">
                <a16:creationId xmlns:a16="http://schemas.microsoft.com/office/drawing/2014/main" id="{FA9CF904-9507-7DF1-7E11-20D2C77314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f4b12d1de6_0_83:notes">
            <a:extLst>
              <a:ext uri="{FF2B5EF4-FFF2-40B4-BE49-F238E27FC236}">
                <a16:creationId xmlns:a16="http://schemas.microsoft.com/office/drawing/2014/main" id="{7F78E0BC-78F0-0A8E-4F53-E79831A7C6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901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78BE04B9-66FA-00C0-D747-D0AD88D07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2eeda8d98_0_85:notes">
            <a:extLst>
              <a:ext uri="{FF2B5EF4-FFF2-40B4-BE49-F238E27FC236}">
                <a16:creationId xmlns:a16="http://schemas.microsoft.com/office/drawing/2014/main" id="{4C4582FC-AF6C-5873-9184-9D6C3BBBB9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2eeda8d98_0_85:notes">
            <a:extLst>
              <a:ext uri="{FF2B5EF4-FFF2-40B4-BE49-F238E27FC236}">
                <a16:creationId xmlns:a16="http://schemas.microsoft.com/office/drawing/2014/main" id="{C854A798-9BF4-CF64-52C6-4C6A0292B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540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f4c3af6bc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f4c3af6bc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5986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E84A17F8-BFE4-2AE3-C146-350B7DAE6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2eeda8d98_0_85:notes">
            <a:extLst>
              <a:ext uri="{FF2B5EF4-FFF2-40B4-BE49-F238E27FC236}">
                <a16:creationId xmlns:a16="http://schemas.microsoft.com/office/drawing/2014/main" id="{52103F82-F0DC-5266-D50A-6E4A9AE3F2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2eeda8d98_0_85:notes">
            <a:extLst>
              <a:ext uri="{FF2B5EF4-FFF2-40B4-BE49-F238E27FC236}">
                <a16:creationId xmlns:a16="http://schemas.microsoft.com/office/drawing/2014/main" id="{76F39C8C-FBEC-E1A5-CE5E-37E4620164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654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86184B69-16D1-EF7C-52EA-F7D4C8712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2eeda8d98_0_85:notes">
            <a:extLst>
              <a:ext uri="{FF2B5EF4-FFF2-40B4-BE49-F238E27FC236}">
                <a16:creationId xmlns:a16="http://schemas.microsoft.com/office/drawing/2014/main" id="{C27908C9-11BA-6A01-0BAD-0BC3C215E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2eeda8d98_0_85:notes">
            <a:extLst>
              <a:ext uri="{FF2B5EF4-FFF2-40B4-BE49-F238E27FC236}">
                <a16:creationId xmlns:a16="http://schemas.microsoft.com/office/drawing/2014/main" id="{1514AFAC-05A0-A884-A1D4-22038E4D25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932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D2C389C5-299D-62A6-F17C-5D0820A89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2eeda8d98_0_85:notes">
            <a:extLst>
              <a:ext uri="{FF2B5EF4-FFF2-40B4-BE49-F238E27FC236}">
                <a16:creationId xmlns:a16="http://schemas.microsoft.com/office/drawing/2014/main" id="{A91F0618-27A1-C224-1F52-DEB320B11C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2eeda8d98_0_85:notes">
            <a:extLst>
              <a:ext uri="{FF2B5EF4-FFF2-40B4-BE49-F238E27FC236}">
                <a16:creationId xmlns:a16="http://schemas.microsoft.com/office/drawing/2014/main" id="{EE1F93FA-AB1E-5604-CA36-AA70C0BEC5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472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D2A2DBF9-C967-EE2C-F72F-B808C9A0F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2eeda8d98_0_85:notes">
            <a:extLst>
              <a:ext uri="{FF2B5EF4-FFF2-40B4-BE49-F238E27FC236}">
                <a16:creationId xmlns:a16="http://schemas.microsoft.com/office/drawing/2014/main" id="{CE0971CB-7A49-A811-C2A5-FB892B5C43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2eeda8d98_0_85:notes">
            <a:extLst>
              <a:ext uri="{FF2B5EF4-FFF2-40B4-BE49-F238E27FC236}">
                <a16:creationId xmlns:a16="http://schemas.microsoft.com/office/drawing/2014/main" id="{40D68C69-BDE3-9616-5D7D-A1BC2BB5CC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215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AA7475AC-4C49-4D34-119E-545403F12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2eeda8d98_0_85:notes">
            <a:extLst>
              <a:ext uri="{FF2B5EF4-FFF2-40B4-BE49-F238E27FC236}">
                <a16:creationId xmlns:a16="http://schemas.microsoft.com/office/drawing/2014/main" id="{BAC917EE-17F1-EFA3-C30B-70FEC52863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2eeda8d98_0_85:notes">
            <a:extLst>
              <a:ext uri="{FF2B5EF4-FFF2-40B4-BE49-F238E27FC236}">
                <a16:creationId xmlns:a16="http://schemas.microsoft.com/office/drawing/2014/main" id="{5A71E893-D3AE-BE4C-BB0F-F3D39DC366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937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6BCFAAB6-0713-D771-2484-097AB80CA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2eeda8d98_0_85:notes">
            <a:extLst>
              <a:ext uri="{FF2B5EF4-FFF2-40B4-BE49-F238E27FC236}">
                <a16:creationId xmlns:a16="http://schemas.microsoft.com/office/drawing/2014/main" id="{FF6F0FCC-D938-913F-72F7-0012D21575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2eeda8d98_0_85:notes">
            <a:extLst>
              <a:ext uri="{FF2B5EF4-FFF2-40B4-BE49-F238E27FC236}">
                <a16:creationId xmlns:a16="http://schemas.microsoft.com/office/drawing/2014/main" id="{55EFC6BA-D867-D076-2FB6-12899A118B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87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2eeda8d9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2eeda8d9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22CA8763-39A8-C989-98C3-63C3724B4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2eeda8d98_0_85:notes">
            <a:extLst>
              <a:ext uri="{FF2B5EF4-FFF2-40B4-BE49-F238E27FC236}">
                <a16:creationId xmlns:a16="http://schemas.microsoft.com/office/drawing/2014/main" id="{C5E83AFD-5AD9-CFE6-AFF8-7CAB7B6D51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2eeda8d98_0_85:notes">
            <a:extLst>
              <a:ext uri="{FF2B5EF4-FFF2-40B4-BE49-F238E27FC236}">
                <a16:creationId xmlns:a16="http://schemas.microsoft.com/office/drawing/2014/main" id="{81D57D44-C814-EDC0-336B-CC99AB92A3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870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201FF5BA-D538-DC3A-5282-6D5CA9AD7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2eeda8d98_0_85:notes">
            <a:extLst>
              <a:ext uri="{FF2B5EF4-FFF2-40B4-BE49-F238E27FC236}">
                <a16:creationId xmlns:a16="http://schemas.microsoft.com/office/drawing/2014/main" id="{50E1E518-21F1-19E6-40C2-4EAEA9EB2D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2eeda8d98_0_85:notes">
            <a:extLst>
              <a:ext uri="{FF2B5EF4-FFF2-40B4-BE49-F238E27FC236}">
                <a16:creationId xmlns:a16="http://schemas.microsoft.com/office/drawing/2014/main" id="{52565016-1081-B0C0-6E3C-5B9474E4C5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894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4b12d1de6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f4b12d1de6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812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>
          <a:extLst>
            <a:ext uri="{FF2B5EF4-FFF2-40B4-BE49-F238E27FC236}">
              <a16:creationId xmlns:a16="http://schemas.microsoft.com/office/drawing/2014/main" id="{43ED0E47-588B-6405-A708-AF91F0272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f4b12d1de6_0_461:notes">
            <a:extLst>
              <a:ext uri="{FF2B5EF4-FFF2-40B4-BE49-F238E27FC236}">
                <a16:creationId xmlns:a16="http://schemas.microsoft.com/office/drawing/2014/main" id="{0CC2FE83-E871-A181-BB9C-8CC604FAE5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f4b12d1de6_0_461:notes">
            <a:extLst>
              <a:ext uri="{FF2B5EF4-FFF2-40B4-BE49-F238E27FC236}">
                <a16:creationId xmlns:a16="http://schemas.microsoft.com/office/drawing/2014/main" id="{CD11C2C8-37F0-A9BC-A17D-D7A50F5C30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629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f300a1fa47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f300a1fa47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300a1fa47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300a1fa47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300a1fa47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300a1fa47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300a1fa47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300a1fa47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300a1fa47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300a1fa47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690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f4b12d1de6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f4b12d1de6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f4b12d1de6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f4b12d1de6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4b12d1de6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f4b12d1de6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72003AD8-B0EC-5AAE-37BD-D1870BE12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2eeda8d98_0_85:notes">
            <a:extLst>
              <a:ext uri="{FF2B5EF4-FFF2-40B4-BE49-F238E27FC236}">
                <a16:creationId xmlns:a16="http://schemas.microsoft.com/office/drawing/2014/main" id="{2B60FBF0-7AC0-CA51-5292-0F9EDBA5D3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2eeda8d98_0_85:notes">
            <a:extLst>
              <a:ext uri="{FF2B5EF4-FFF2-40B4-BE49-F238E27FC236}">
                <a16:creationId xmlns:a16="http://schemas.microsoft.com/office/drawing/2014/main" id="{09AA3AEE-AC86-4795-492A-9CF782E650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941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20388" y="1693875"/>
            <a:ext cx="5503200" cy="117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latin typeface="Chewy"/>
                <a:ea typeface="Chewy"/>
                <a:cs typeface="Chewy"/>
                <a:sym typeface="Chew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01288" y="3116375"/>
            <a:ext cx="45414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8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4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xfrm>
            <a:off x="3093448" y="2009700"/>
            <a:ext cx="4556100" cy="62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4"/>
          <p:cNvSpPr txBox="1">
            <a:spLocks noGrp="1"/>
          </p:cNvSpPr>
          <p:nvPr>
            <p:ph type="title" idx="2" hasCustomPrompt="1"/>
          </p:nvPr>
        </p:nvSpPr>
        <p:spPr>
          <a:xfrm>
            <a:off x="1494300" y="2009700"/>
            <a:ext cx="1158300" cy="112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197" name="Google Shape;197;p34"/>
          <p:cNvSpPr txBox="1">
            <a:spLocks noGrp="1"/>
          </p:cNvSpPr>
          <p:nvPr>
            <p:ph type="subTitle" idx="1"/>
          </p:nvPr>
        </p:nvSpPr>
        <p:spPr>
          <a:xfrm>
            <a:off x="3093600" y="2632160"/>
            <a:ext cx="4556100" cy="50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8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5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4124627" y="1988663"/>
            <a:ext cx="2408100" cy="56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title" idx="2" hasCustomPrompt="1"/>
          </p:nvPr>
        </p:nvSpPr>
        <p:spPr>
          <a:xfrm>
            <a:off x="2611201" y="1988675"/>
            <a:ext cx="1087500" cy="116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202" name="Google Shape;202;p35"/>
          <p:cNvSpPr txBox="1">
            <a:spLocks noGrp="1"/>
          </p:cNvSpPr>
          <p:nvPr>
            <p:ph type="subTitle" idx="1"/>
          </p:nvPr>
        </p:nvSpPr>
        <p:spPr>
          <a:xfrm>
            <a:off x="4124699" y="2589938"/>
            <a:ext cx="24081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7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85076" y="3111232"/>
            <a:ext cx="2150350" cy="164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4787" y="539509"/>
            <a:ext cx="385975" cy="57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5" y="4100025"/>
            <a:ext cx="495900" cy="5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8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28217" y="3066175"/>
            <a:ext cx="2150364" cy="170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4787" y="4034634"/>
            <a:ext cx="385975" cy="57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1" y="539512"/>
            <a:ext cx="348999" cy="36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4875" y="539500"/>
            <a:ext cx="495900" cy="5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412550" y="2553894"/>
            <a:ext cx="43188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217030" y="1464588"/>
            <a:ext cx="2709900" cy="95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412675" y="3254700"/>
            <a:ext cx="4318800" cy="42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713225" y="1488450"/>
            <a:ext cx="4690200" cy="216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663700" y="954750"/>
            <a:ext cx="5816700" cy="323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3905875" y="2571763"/>
            <a:ext cx="3389100" cy="95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905875" y="1618375"/>
            <a:ext cx="3389100" cy="95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 idx="2" hasCustomPrompt="1"/>
          </p:nvPr>
        </p:nvSpPr>
        <p:spPr>
          <a:xfrm>
            <a:off x="1849026" y="1618363"/>
            <a:ext cx="1730100" cy="95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3"/>
          </p:nvPr>
        </p:nvSpPr>
        <p:spPr>
          <a:xfrm>
            <a:off x="1849025" y="2571763"/>
            <a:ext cx="1730100" cy="95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1947725" y="1466450"/>
            <a:ext cx="5248500" cy="140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2107875" y="3212625"/>
            <a:ext cx="4928700" cy="35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544225" y="539500"/>
            <a:ext cx="4056000" cy="56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/>
          </p:nvPr>
        </p:nvSpPr>
        <p:spPr>
          <a:xfrm>
            <a:off x="2093444" y="3389651"/>
            <a:ext cx="23289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2093321" y="3777450"/>
            <a:ext cx="2328900" cy="53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1149704" y="3646700"/>
            <a:ext cx="6408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/>
          </p:nvPr>
        </p:nvSpPr>
        <p:spPr>
          <a:xfrm>
            <a:off x="5665396" y="3389651"/>
            <a:ext cx="23289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5"/>
          </p:nvPr>
        </p:nvSpPr>
        <p:spPr>
          <a:xfrm>
            <a:off x="5665282" y="3777450"/>
            <a:ext cx="2328900" cy="53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6" hasCustomPrompt="1"/>
          </p:nvPr>
        </p:nvSpPr>
        <p:spPr>
          <a:xfrm>
            <a:off x="4721644" y="3646700"/>
            <a:ext cx="6408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7"/>
          </p:nvPr>
        </p:nvSpPr>
        <p:spPr>
          <a:xfrm>
            <a:off x="2093444" y="1662826"/>
            <a:ext cx="23289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2093321" y="2050625"/>
            <a:ext cx="2328900" cy="53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9" hasCustomPrompt="1"/>
          </p:nvPr>
        </p:nvSpPr>
        <p:spPr>
          <a:xfrm>
            <a:off x="1149704" y="1919875"/>
            <a:ext cx="6408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3"/>
          </p:nvPr>
        </p:nvSpPr>
        <p:spPr>
          <a:xfrm>
            <a:off x="5665396" y="1662826"/>
            <a:ext cx="23289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4"/>
          </p:nvPr>
        </p:nvSpPr>
        <p:spPr>
          <a:xfrm>
            <a:off x="5665282" y="2050625"/>
            <a:ext cx="2328900" cy="53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5" hasCustomPrompt="1"/>
          </p:nvPr>
        </p:nvSpPr>
        <p:spPr>
          <a:xfrm>
            <a:off x="4721644" y="1919875"/>
            <a:ext cx="6408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2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411900" cy="56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37559"/>
            <a:ext cx="77178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6" r:id="rId9"/>
    <p:sldLayoutId id="2147483680" r:id="rId10"/>
    <p:sldLayoutId id="2147483681" r:id="rId11"/>
    <p:sldLayoutId id="2147483683" r:id="rId12"/>
    <p:sldLayoutId id="214748368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/>
          <p:nvPr/>
        </p:nvSpPr>
        <p:spPr>
          <a:xfrm>
            <a:off x="2350144" y="3210813"/>
            <a:ext cx="4268845" cy="891287"/>
          </a:xfrm>
          <a:prstGeom prst="roundRect">
            <a:avLst>
              <a:gd name="adj" fmla="val 50000"/>
            </a:avLst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2"/>
          <p:cNvSpPr txBox="1">
            <a:spLocks noGrp="1"/>
          </p:cNvSpPr>
          <p:nvPr>
            <p:ph type="ctrTitle"/>
          </p:nvPr>
        </p:nvSpPr>
        <p:spPr>
          <a:xfrm>
            <a:off x="1820388" y="1693875"/>
            <a:ext cx="5503200" cy="117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RescuePets</a:t>
            </a:r>
            <a:endParaRPr dirty="0"/>
          </a:p>
        </p:txBody>
      </p:sp>
      <p:sp>
        <p:nvSpPr>
          <p:cNvPr id="233" name="Google Shape;233;p42"/>
          <p:cNvSpPr txBox="1">
            <a:spLocks noGrp="1"/>
          </p:cNvSpPr>
          <p:nvPr>
            <p:ph type="subTitle" idx="1"/>
          </p:nvPr>
        </p:nvSpPr>
        <p:spPr>
          <a:xfrm>
            <a:off x="2231438" y="3207350"/>
            <a:ext cx="4541400" cy="11277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Popescu Paullo-Robertto Karloss </a:t>
            </a:r>
            <a:endParaRPr lang="ro-RO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406 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34" name="Google Shape;2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6345" y="649200"/>
            <a:ext cx="1387260" cy="9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4792" y="3144825"/>
            <a:ext cx="2150364" cy="170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688839" y="304807"/>
            <a:ext cx="2150350" cy="164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9012" y="387034"/>
            <a:ext cx="385975" cy="57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1771" y="2576387"/>
            <a:ext cx="348999" cy="36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24050" y="4244075"/>
            <a:ext cx="495900" cy="5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125" y="2217375"/>
            <a:ext cx="377100" cy="35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95125" y="3490225"/>
            <a:ext cx="2344075" cy="13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10B06C39-A993-B2A5-C0E1-430FAED62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5">
            <a:extLst>
              <a:ext uri="{FF2B5EF4-FFF2-40B4-BE49-F238E27FC236}">
                <a16:creationId xmlns:a16="http://schemas.microsoft.com/office/drawing/2014/main" id="{FDE3CFC7-2431-44BE-0E28-123B3556CB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1050" y="39134"/>
            <a:ext cx="994943" cy="61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>
            <a:extLst>
              <a:ext uri="{FF2B5EF4-FFF2-40B4-BE49-F238E27FC236}">
                <a16:creationId xmlns:a16="http://schemas.microsoft.com/office/drawing/2014/main" id="{0FF17DC1-0A92-7E95-E68C-E89996C1ACB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1085" y="2524"/>
            <a:ext cx="689500" cy="688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>
            <a:extLst>
              <a:ext uri="{FF2B5EF4-FFF2-40B4-BE49-F238E27FC236}">
                <a16:creationId xmlns:a16="http://schemas.microsoft.com/office/drawing/2014/main" id="{C7D6CEAD-C890-33A9-2F67-1D4C4C848F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471" y="3085612"/>
            <a:ext cx="325051" cy="33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5">
            <a:extLst>
              <a:ext uri="{FF2B5EF4-FFF2-40B4-BE49-F238E27FC236}">
                <a16:creationId xmlns:a16="http://schemas.microsoft.com/office/drawing/2014/main" id="{BFA9C7C6-B9EF-AF36-DA2C-F57093C771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3672" y="3424611"/>
            <a:ext cx="427001" cy="5656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90A63D1-EF6E-E77F-01C1-56C0A960D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140882"/>
              </p:ext>
            </p:extLst>
          </p:nvPr>
        </p:nvGraphicFramePr>
        <p:xfrm>
          <a:off x="685799" y="539669"/>
          <a:ext cx="7565286" cy="4347913"/>
        </p:xfrm>
        <a:graphic>
          <a:graphicData uri="http://schemas.openxmlformats.org/drawingml/2006/table">
            <a:tbl>
              <a:tblPr firstRow="1" bandRow="1">
                <a:tableStyleId>{ECB22E6D-C187-4C42-80E1-F4C47E76AE94}</a:tableStyleId>
              </a:tblPr>
              <a:tblGrid>
                <a:gridCol w="3782643">
                  <a:extLst>
                    <a:ext uri="{9D8B030D-6E8A-4147-A177-3AD203B41FA5}">
                      <a16:colId xmlns:a16="http://schemas.microsoft.com/office/drawing/2014/main" val="3708709204"/>
                    </a:ext>
                  </a:extLst>
                </a:gridCol>
                <a:gridCol w="3782643">
                  <a:extLst>
                    <a:ext uri="{9D8B030D-6E8A-4147-A177-3AD203B41FA5}">
                      <a16:colId xmlns:a16="http://schemas.microsoft.com/office/drawing/2014/main" val="2417189863"/>
                    </a:ext>
                  </a:extLst>
                </a:gridCol>
              </a:tblGrid>
              <a:tr h="256009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Cerin</a:t>
                      </a:r>
                      <a:r>
                        <a:rPr lang="ro-RO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ț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lang="it-IT" sz="10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effectLst/>
                        </a:rPr>
                        <a:t>Justificare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635488052"/>
                  </a:ext>
                </a:extLst>
              </a:tr>
              <a:tr h="386168"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Trebuie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să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pot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accesa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harta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și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să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îmi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văd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locația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în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timp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real</a:t>
                      </a:r>
                      <a:endParaRPr lang="it-IT" sz="10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</a:rPr>
                        <a:t>Pentru</a:t>
                      </a:r>
                      <a:r>
                        <a:rPr lang="en-US" sz="1000" dirty="0">
                          <a:effectLst/>
                        </a:rPr>
                        <a:t> a </a:t>
                      </a:r>
                      <a:r>
                        <a:rPr lang="en-US" sz="1000" dirty="0" err="1">
                          <a:effectLst/>
                        </a:rPr>
                        <a:t>găsi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mai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ușor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centrele</a:t>
                      </a:r>
                      <a:r>
                        <a:rPr lang="en-US" sz="1000" dirty="0">
                          <a:effectLst/>
                        </a:rPr>
                        <a:t> de </a:t>
                      </a:r>
                      <a:r>
                        <a:rPr lang="en-US" sz="1000" dirty="0" err="1">
                          <a:effectLst/>
                        </a:rPr>
                        <a:t>adopție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și</a:t>
                      </a:r>
                      <a:r>
                        <a:rPr lang="en-US" sz="1000" dirty="0">
                          <a:effectLst/>
                        </a:rPr>
                        <a:t> a </a:t>
                      </a:r>
                      <a:r>
                        <a:rPr lang="en-US" sz="1000" dirty="0" err="1">
                          <a:effectLst/>
                        </a:rPr>
                        <a:t>mă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orienta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24313431"/>
                  </a:ext>
                </a:extLst>
              </a:tr>
              <a:tr h="386168"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Trebuie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să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pot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posta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anunțuri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în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cazul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în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care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doresc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să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dau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spre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adopție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un animal)</a:t>
                      </a:r>
                      <a:endParaRPr lang="en-US" sz="10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</a:rPr>
                        <a:t>Pentru</a:t>
                      </a:r>
                      <a:r>
                        <a:rPr lang="en-US" sz="1000" dirty="0">
                          <a:effectLst/>
                        </a:rPr>
                        <a:t> a </a:t>
                      </a:r>
                      <a:r>
                        <a:rPr lang="en-US" sz="1000" dirty="0" err="1">
                          <a:effectLst/>
                        </a:rPr>
                        <a:t>facilita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găsirea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unui</a:t>
                      </a:r>
                      <a:r>
                        <a:rPr lang="en-US" sz="1000" dirty="0">
                          <a:effectLst/>
                        </a:rPr>
                        <a:t> nou </a:t>
                      </a:r>
                      <a:r>
                        <a:rPr lang="en-US" sz="1000" dirty="0" err="1">
                          <a:effectLst/>
                        </a:rPr>
                        <a:t>stăpân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și</a:t>
                      </a:r>
                      <a:r>
                        <a:rPr lang="en-US" sz="1000" dirty="0">
                          <a:effectLst/>
                        </a:rPr>
                        <a:t> a </a:t>
                      </a:r>
                      <a:r>
                        <a:rPr lang="en-US" sz="1000" dirty="0" err="1">
                          <a:effectLst/>
                        </a:rPr>
                        <a:t>oferi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vizibilitate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anunțurilor</a:t>
                      </a:r>
                      <a:r>
                        <a:rPr lang="en-US" sz="1000" dirty="0">
                          <a:effectLst/>
                        </a:rPr>
                        <a:t> mele.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617547949"/>
                  </a:ext>
                </a:extLst>
              </a:tr>
              <a:tr h="245744"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Trebuie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să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pot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vizualiza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și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filtra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animalele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după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numele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acestora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rasă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specie,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anul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nașterii</a:t>
                      </a:r>
                      <a:endParaRPr lang="en-US" sz="10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Pentru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găsi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cât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mai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rapid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animale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satisfac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dorințele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mele.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901027"/>
                  </a:ext>
                </a:extLst>
              </a:tr>
              <a:tr h="365105"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</a:rPr>
                        <a:t>Trebuie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să</a:t>
                      </a:r>
                      <a:r>
                        <a:rPr lang="en-US" sz="1000" dirty="0">
                          <a:effectLst/>
                        </a:rPr>
                        <a:t> pot </a:t>
                      </a:r>
                      <a:r>
                        <a:rPr lang="en-US" sz="1000" dirty="0" err="1">
                          <a:effectLst/>
                        </a:rPr>
                        <a:t>încărca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și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actualiza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imagini</a:t>
                      </a:r>
                      <a:r>
                        <a:rPr lang="en-US" sz="1000" dirty="0">
                          <a:effectLst/>
                        </a:rPr>
                        <a:t> cu </a:t>
                      </a:r>
                      <a:r>
                        <a:rPr lang="en-US" sz="1000" dirty="0" err="1">
                          <a:effectLst/>
                        </a:rPr>
                        <a:t>animalele</a:t>
                      </a:r>
                      <a:r>
                        <a:rPr lang="en-US" sz="1000" dirty="0">
                          <a:effectLst/>
                        </a:rPr>
                        <a:t> (</a:t>
                      </a:r>
                      <a:r>
                        <a:rPr lang="en-US" sz="1000" dirty="0" err="1">
                          <a:effectLst/>
                        </a:rPr>
                        <a:t>doar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pentru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angajați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</a:rPr>
                        <a:t>Pentru</a:t>
                      </a:r>
                      <a:r>
                        <a:rPr lang="en-US" sz="1000" dirty="0">
                          <a:effectLst/>
                        </a:rPr>
                        <a:t> a </a:t>
                      </a:r>
                      <a:r>
                        <a:rPr lang="en-US" sz="1000" dirty="0" err="1">
                          <a:effectLst/>
                        </a:rPr>
                        <a:t>menține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informațiile</a:t>
                      </a:r>
                      <a:r>
                        <a:rPr lang="en-US" sz="1000" dirty="0">
                          <a:effectLst/>
                        </a:rPr>
                        <a:t> din </a:t>
                      </a:r>
                      <a:r>
                        <a:rPr lang="en-US" sz="1000" dirty="0" err="1">
                          <a:effectLst/>
                        </a:rPr>
                        <a:t>platformă</a:t>
                      </a:r>
                      <a:r>
                        <a:rPr lang="en-US" sz="1000" dirty="0">
                          <a:effectLst/>
                        </a:rPr>
                        <a:t> la zi </a:t>
                      </a:r>
                      <a:r>
                        <a:rPr lang="en-US" sz="1000" dirty="0" err="1">
                          <a:effectLst/>
                        </a:rPr>
                        <a:t>și</a:t>
                      </a:r>
                      <a:r>
                        <a:rPr lang="en-US" sz="1000" dirty="0">
                          <a:effectLst/>
                        </a:rPr>
                        <a:t> a </a:t>
                      </a:r>
                      <a:r>
                        <a:rPr lang="en-US" sz="1000" dirty="0" err="1">
                          <a:effectLst/>
                        </a:rPr>
                        <a:t>prezenta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animalele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cât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mai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atractiv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125929493"/>
                  </a:ext>
                </a:extLst>
              </a:tr>
              <a:tr h="365105">
                <a:tc>
                  <a:txBody>
                    <a:bodyPr/>
                    <a:lstStyle/>
                    <a:p>
                      <a:r>
                        <a:rPr lang="pt-BR" sz="1000" dirty="0">
                          <a:effectLst/>
                        </a:rPr>
                        <a:t>Trebuie să pot aproba sau respinge cererile de programare (doar pentru angajați)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</a:rPr>
                        <a:t>Pentru</a:t>
                      </a:r>
                      <a:r>
                        <a:rPr lang="en-US" sz="1000" dirty="0">
                          <a:effectLst/>
                        </a:rPr>
                        <a:t> a </a:t>
                      </a:r>
                      <a:r>
                        <a:rPr lang="en-US" sz="1000" dirty="0" err="1">
                          <a:effectLst/>
                        </a:rPr>
                        <a:t>organiza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vizitele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și</a:t>
                      </a:r>
                      <a:r>
                        <a:rPr lang="en-US" sz="1000" dirty="0">
                          <a:effectLst/>
                        </a:rPr>
                        <a:t> a </a:t>
                      </a:r>
                      <a:r>
                        <a:rPr lang="en-US" sz="1000" dirty="0" err="1">
                          <a:effectLst/>
                        </a:rPr>
                        <a:t>valida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cererile</a:t>
                      </a:r>
                      <a:r>
                        <a:rPr lang="en-US" sz="1000" dirty="0">
                          <a:effectLst/>
                        </a:rPr>
                        <a:t> de </a:t>
                      </a:r>
                      <a:r>
                        <a:rPr lang="en-US" sz="1000" dirty="0" err="1">
                          <a:effectLst/>
                        </a:rPr>
                        <a:t>adopție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în</a:t>
                      </a:r>
                      <a:r>
                        <a:rPr lang="en-US" sz="1000" dirty="0">
                          <a:effectLst/>
                        </a:rPr>
                        <a:t> mod </a:t>
                      </a:r>
                      <a:r>
                        <a:rPr lang="en-US" sz="1000" dirty="0" err="1">
                          <a:effectLst/>
                        </a:rPr>
                        <a:t>controlat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254998776"/>
                  </a:ext>
                </a:extLst>
              </a:tr>
              <a:tr h="365105"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</a:rPr>
                        <a:t>Trebuie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să</a:t>
                      </a:r>
                      <a:r>
                        <a:rPr lang="en-US" sz="1000" dirty="0">
                          <a:effectLst/>
                        </a:rPr>
                        <a:t> pot </a:t>
                      </a:r>
                      <a:r>
                        <a:rPr lang="en-US" sz="1000" dirty="0" err="1">
                          <a:effectLst/>
                        </a:rPr>
                        <a:t>vedea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istoricul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cererilor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trimise</a:t>
                      </a:r>
                      <a:r>
                        <a:rPr lang="en-US" sz="1000" dirty="0">
                          <a:effectLst/>
                        </a:rPr>
                        <a:t> (</a:t>
                      </a:r>
                      <a:r>
                        <a:rPr lang="en-US" sz="1000" dirty="0" err="1">
                          <a:effectLst/>
                        </a:rPr>
                        <a:t>utilizator</a:t>
                      </a:r>
                      <a:r>
                        <a:rPr lang="en-US" sz="1000" dirty="0">
                          <a:effectLst/>
                        </a:rPr>
                        <a:t>) </a:t>
                      </a:r>
                      <a:r>
                        <a:rPr lang="en-US" sz="1000" dirty="0" err="1">
                          <a:effectLst/>
                        </a:rPr>
                        <a:t>sau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istoricul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cererilor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primite</a:t>
                      </a:r>
                      <a:r>
                        <a:rPr lang="en-US" sz="1000" dirty="0">
                          <a:effectLst/>
                        </a:rPr>
                        <a:t> (</a:t>
                      </a:r>
                      <a:r>
                        <a:rPr lang="en-US" sz="1000" dirty="0" err="1">
                          <a:effectLst/>
                        </a:rPr>
                        <a:t>angajat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</a:rPr>
                        <a:t>Pentru</a:t>
                      </a:r>
                      <a:r>
                        <a:rPr lang="en-US" sz="1000" dirty="0">
                          <a:effectLst/>
                        </a:rPr>
                        <a:t> a </a:t>
                      </a:r>
                      <a:r>
                        <a:rPr lang="en-US" sz="1000" dirty="0" err="1">
                          <a:effectLst/>
                        </a:rPr>
                        <a:t>urmări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evoluția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adopțiilor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și</a:t>
                      </a:r>
                      <a:r>
                        <a:rPr lang="en-US" sz="1000" dirty="0">
                          <a:effectLst/>
                        </a:rPr>
                        <a:t> a </a:t>
                      </a:r>
                      <a:r>
                        <a:rPr lang="en-US" sz="1000" dirty="0" err="1">
                          <a:effectLst/>
                        </a:rPr>
                        <a:t>ține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evidența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programărilor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463365668"/>
                  </a:ext>
                </a:extLst>
              </a:tr>
              <a:tr h="365105"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</a:rPr>
                        <a:t>Trebuie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să</a:t>
                      </a:r>
                      <a:r>
                        <a:rPr lang="en-US" sz="1000" dirty="0">
                          <a:effectLst/>
                        </a:rPr>
                        <a:t> pot </a:t>
                      </a:r>
                      <a:r>
                        <a:rPr lang="en-US" sz="1000" dirty="0" err="1">
                          <a:effectLst/>
                        </a:rPr>
                        <a:t>vedea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informațiile</a:t>
                      </a:r>
                      <a:r>
                        <a:rPr lang="en-US" sz="1000" dirty="0">
                          <a:effectLst/>
                        </a:rPr>
                        <a:t> de contact </a:t>
                      </a:r>
                      <a:r>
                        <a:rPr lang="en-US" sz="1000" dirty="0" err="1">
                          <a:effectLst/>
                        </a:rPr>
                        <a:t>și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programul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centrului</a:t>
                      </a:r>
                      <a:r>
                        <a:rPr lang="en-US" sz="1000" dirty="0">
                          <a:effectLst/>
                        </a:rPr>
                        <a:t> de </a:t>
                      </a:r>
                      <a:r>
                        <a:rPr lang="en-US" sz="1000" dirty="0" err="1">
                          <a:effectLst/>
                        </a:rPr>
                        <a:t>animale</a:t>
                      </a:r>
                      <a:endParaRPr lang="en-US" sz="10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effectLst/>
                        </a:rPr>
                        <a:t>Pentru a putea contacta centrul și a ști când este disponibil.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444197541"/>
                  </a:ext>
                </a:extLst>
              </a:tr>
              <a:tr h="386168"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</a:rPr>
                        <a:t>Trebuie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să</a:t>
                      </a:r>
                      <a:r>
                        <a:rPr lang="en-US" sz="1000" dirty="0">
                          <a:effectLst/>
                        </a:rPr>
                        <a:t> pot dona </a:t>
                      </a:r>
                      <a:r>
                        <a:rPr lang="en-US" sz="1000" dirty="0" err="1">
                          <a:effectLst/>
                        </a:rPr>
                        <a:t>sau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sponsoriza</a:t>
                      </a:r>
                      <a:r>
                        <a:rPr lang="en-US" sz="1000" dirty="0">
                          <a:effectLst/>
                        </a:rPr>
                        <a:t> un </a:t>
                      </a:r>
                      <a:r>
                        <a:rPr lang="en-US" sz="1000" dirty="0" err="1">
                          <a:effectLst/>
                        </a:rPr>
                        <a:t>centru</a:t>
                      </a:r>
                      <a:r>
                        <a:rPr lang="en-US" sz="1000" dirty="0">
                          <a:effectLst/>
                        </a:rPr>
                        <a:t> de </a:t>
                      </a:r>
                      <a:r>
                        <a:rPr lang="en-US" sz="1000" dirty="0" err="1">
                          <a:effectLst/>
                        </a:rPr>
                        <a:t>animale</a:t>
                      </a:r>
                      <a:endParaRPr lang="en-US" sz="10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</a:rPr>
                        <a:t>Pentru</a:t>
                      </a:r>
                      <a:r>
                        <a:rPr lang="en-US" sz="1000" dirty="0">
                          <a:effectLst/>
                        </a:rPr>
                        <a:t> a </a:t>
                      </a:r>
                      <a:r>
                        <a:rPr lang="en-US" sz="1000" dirty="0" err="1">
                          <a:effectLst/>
                        </a:rPr>
                        <a:t>susține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financiar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adăpostul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și</a:t>
                      </a:r>
                      <a:r>
                        <a:rPr lang="en-US" sz="1000" dirty="0">
                          <a:effectLst/>
                        </a:rPr>
                        <a:t> a </a:t>
                      </a:r>
                      <a:r>
                        <a:rPr lang="en-US" sz="1000" dirty="0" err="1">
                          <a:effectLst/>
                        </a:rPr>
                        <a:t>contribui</a:t>
                      </a:r>
                      <a:r>
                        <a:rPr lang="en-US" sz="1000" dirty="0">
                          <a:effectLst/>
                        </a:rPr>
                        <a:t> la </a:t>
                      </a:r>
                      <a:r>
                        <a:rPr lang="en-US" sz="1000" dirty="0" err="1">
                          <a:effectLst/>
                        </a:rPr>
                        <a:t>îngrijirea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animalelor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fără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stăpân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26315142"/>
                  </a:ext>
                </a:extLst>
              </a:tr>
              <a:tr h="365105"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</a:rPr>
                        <a:t>Trebuie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să</a:t>
                      </a:r>
                      <a:r>
                        <a:rPr lang="en-US" sz="1000" dirty="0">
                          <a:effectLst/>
                        </a:rPr>
                        <a:t> am un tab cu tutorial video al </a:t>
                      </a:r>
                      <a:r>
                        <a:rPr lang="en-US" sz="1000" dirty="0" err="1">
                          <a:effectLst/>
                        </a:rPr>
                        <a:t>aplicației</a:t>
                      </a:r>
                      <a:endParaRPr lang="en-US" sz="10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Pentru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învăța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mai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ușor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cum se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folosește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aplicația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și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vedea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funcționalitățile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în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acțiune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734958"/>
                  </a:ext>
                </a:extLst>
              </a:tr>
              <a:tr h="365105"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</a:rPr>
                        <a:t>Trebuie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să</a:t>
                      </a:r>
                      <a:r>
                        <a:rPr lang="en-US" sz="1000" dirty="0">
                          <a:effectLst/>
                        </a:rPr>
                        <a:t> pot da share </a:t>
                      </a:r>
                      <a:r>
                        <a:rPr lang="en-US" sz="1000" dirty="0" err="1">
                          <a:effectLst/>
                        </a:rPr>
                        <a:t>aplicației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către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prietenii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mei</a:t>
                      </a:r>
                      <a:endParaRPr lang="en-US" sz="10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</a:rPr>
                        <a:t>Pentru</a:t>
                      </a:r>
                      <a:r>
                        <a:rPr lang="en-US" sz="1000" dirty="0">
                          <a:effectLst/>
                        </a:rPr>
                        <a:t> ca </a:t>
                      </a:r>
                      <a:r>
                        <a:rPr lang="en-US" sz="1000" dirty="0" err="1">
                          <a:effectLst/>
                        </a:rPr>
                        <a:t>aceștia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să</a:t>
                      </a:r>
                      <a:r>
                        <a:rPr lang="en-US" sz="1000" dirty="0">
                          <a:effectLst/>
                        </a:rPr>
                        <a:t> o </a:t>
                      </a:r>
                      <a:r>
                        <a:rPr lang="en-US" sz="1000" dirty="0" err="1">
                          <a:effectLst/>
                        </a:rPr>
                        <a:t>poată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găsi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mai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ușor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și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să</a:t>
                      </a:r>
                      <a:r>
                        <a:rPr lang="en-US" sz="1000" dirty="0">
                          <a:effectLst/>
                        </a:rPr>
                        <a:t> o </a:t>
                      </a:r>
                      <a:r>
                        <a:rPr lang="en-US" sz="1000" dirty="0" err="1">
                          <a:effectLst/>
                        </a:rPr>
                        <a:t>instaleze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19745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823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>
          <a:extLst>
            <a:ext uri="{FF2B5EF4-FFF2-40B4-BE49-F238E27FC236}">
              <a16:creationId xmlns:a16="http://schemas.microsoft.com/office/drawing/2014/main" id="{FABB92A8-295D-9990-512A-259CAA877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5">
            <a:extLst>
              <a:ext uri="{FF2B5EF4-FFF2-40B4-BE49-F238E27FC236}">
                <a16:creationId xmlns:a16="http://schemas.microsoft.com/office/drawing/2014/main" id="{CCC9321F-C3C7-5D17-8DCF-8143B3C09C35}"/>
              </a:ext>
            </a:extLst>
          </p:cNvPr>
          <p:cNvSpPr/>
          <p:nvPr/>
        </p:nvSpPr>
        <p:spPr>
          <a:xfrm>
            <a:off x="1104525" y="1853100"/>
            <a:ext cx="6934800" cy="1437300"/>
          </a:xfrm>
          <a:prstGeom prst="roundRect">
            <a:avLst>
              <a:gd name="adj" fmla="val 50000"/>
            </a:avLst>
          </a:prstGeom>
          <a:noFill/>
          <a:ln w="19050" cap="rnd" cmpd="sng">
            <a:solidFill>
              <a:srgbClr val="40142E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55">
            <a:extLst>
              <a:ext uri="{FF2B5EF4-FFF2-40B4-BE49-F238E27FC236}">
                <a16:creationId xmlns:a16="http://schemas.microsoft.com/office/drawing/2014/main" id="{EA07760B-B081-44A3-33D6-DC4059AD70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1327" y="2260500"/>
            <a:ext cx="6030249" cy="62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Cerinte non-functionale</a:t>
            </a:r>
            <a:endParaRPr dirty="0"/>
          </a:p>
        </p:txBody>
      </p:sp>
      <p:sp>
        <p:nvSpPr>
          <p:cNvPr id="436" name="Google Shape;436;p55">
            <a:extLst>
              <a:ext uri="{FF2B5EF4-FFF2-40B4-BE49-F238E27FC236}">
                <a16:creationId xmlns:a16="http://schemas.microsoft.com/office/drawing/2014/main" id="{0DFE188E-F2F1-1424-72F5-1AED4F872BE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279201" y="2009700"/>
            <a:ext cx="1158300" cy="112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03</a:t>
            </a:r>
            <a:endParaRPr sz="6000" dirty="0"/>
          </a:p>
        </p:txBody>
      </p:sp>
      <p:pic>
        <p:nvPicPr>
          <p:cNvPr id="438" name="Google Shape;438;p55">
            <a:extLst>
              <a:ext uri="{FF2B5EF4-FFF2-40B4-BE49-F238E27FC236}">
                <a16:creationId xmlns:a16="http://schemas.microsoft.com/office/drawing/2014/main" id="{EB218659-43A8-EBA9-622C-404F098DEB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975" y="3146525"/>
            <a:ext cx="2662701" cy="14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5">
            <a:extLst>
              <a:ext uri="{FF2B5EF4-FFF2-40B4-BE49-F238E27FC236}">
                <a16:creationId xmlns:a16="http://schemas.microsoft.com/office/drawing/2014/main" id="{E403B8CD-298D-0D6A-C0E2-FAFD87587C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14" y="539507"/>
            <a:ext cx="2150350" cy="164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5">
            <a:extLst>
              <a:ext uri="{FF2B5EF4-FFF2-40B4-BE49-F238E27FC236}">
                <a16:creationId xmlns:a16="http://schemas.microsoft.com/office/drawing/2014/main" id="{72D790AE-1A77-AE7D-E0EA-1C3EBC9DD8C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8750" y="1572100"/>
            <a:ext cx="426049" cy="5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5">
            <a:extLst>
              <a:ext uri="{FF2B5EF4-FFF2-40B4-BE49-F238E27FC236}">
                <a16:creationId xmlns:a16="http://schemas.microsoft.com/office/drawing/2014/main" id="{B01B0FEB-4A8A-6DD5-1FB3-7ECB9C82ABC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225" y="4061725"/>
            <a:ext cx="532549" cy="546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325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AD96E5E7-C081-28E9-9F26-FCD84D5FD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5">
            <a:extLst>
              <a:ext uri="{FF2B5EF4-FFF2-40B4-BE49-F238E27FC236}">
                <a16:creationId xmlns:a16="http://schemas.microsoft.com/office/drawing/2014/main" id="{21F71183-7983-B880-219E-195204D2A32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1574" y="65645"/>
            <a:ext cx="1366151" cy="9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>
            <a:extLst>
              <a:ext uri="{FF2B5EF4-FFF2-40B4-BE49-F238E27FC236}">
                <a16:creationId xmlns:a16="http://schemas.microsoft.com/office/drawing/2014/main" id="{4022249A-968D-3538-38F0-58D60D4A394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7425" y="0"/>
            <a:ext cx="1326899" cy="116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>
            <a:extLst>
              <a:ext uri="{FF2B5EF4-FFF2-40B4-BE49-F238E27FC236}">
                <a16:creationId xmlns:a16="http://schemas.microsoft.com/office/drawing/2014/main" id="{22E294B2-88D2-21D4-4EAA-B8A558D54CB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650" y="3090350"/>
            <a:ext cx="325051" cy="33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5">
            <a:extLst>
              <a:ext uri="{FF2B5EF4-FFF2-40B4-BE49-F238E27FC236}">
                <a16:creationId xmlns:a16="http://schemas.microsoft.com/office/drawing/2014/main" id="{7A4B4FE2-7510-138C-7D49-2EA909029E0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7375" y="3486628"/>
            <a:ext cx="427001" cy="56567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21F83D6-BDFE-9506-6F4F-48ED8D7EE2CA}"/>
              </a:ext>
            </a:extLst>
          </p:cNvPr>
          <p:cNvSpPr txBox="1"/>
          <p:nvPr/>
        </p:nvSpPr>
        <p:spPr>
          <a:xfrm>
            <a:off x="1507725" y="584625"/>
            <a:ext cx="626745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000" b="1" dirty="0"/>
              <a:t>I</a:t>
            </a:r>
            <a:r>
              <a:rPr lang="en-US" sz="1000" b="1" dirty="0" err="1"/>
              <a:t>nterfață</a:t>
            </a:r>
            <a:r>
              <a:rPr lang="en-US" sz="1000" b="1" dirty="0"/>
              <a:t> </a:t>
            </a:r>
            <a:r>
              <a:rPr lang="en-US" sz="1000" b="1" dirty="0" err="1"/>
              <a:t>și</a:t>
            </a:r>
            <a:r>
              <a:rPr lang="en-US" sz="1000" b="1" dirty="0"/>
              <a:t> UX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Aplicația</a:t>
            </a:r>
            <a:r>
              <a:rPr lang="en-US" sz="1000" dirty="0"/>
              <a:t> </a:t>
            </a:r>
            <a:r>
              <a:rPr lang="en-US" sz="1000" dirty="0" err="1"/>
              <a:t>trebuie</a:t>
            </a:r>
            <a:r>
              <a:rPr lang="en-US" sz="1000" dirty="0"/>
              <a:t> </a:t>
            </a:r>
            <a:r>
              <a:rPr lang="en-US" sz="1000" dirty="0" err="1"/>
              <a:t>să</a:t>
            </a:r>
            <a:r>
              <a:rPr lang="en-US" sz="1000" dirty="0"/>
              <a:t> fie </a:t>
            </a:r>
            <a:r>
              <a:rPr lang="en-US" sz="1000" dirty="0" err="1"/>
              <a:t>intuitivă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ușor</a:t>
            </a:r>
            <a:r>
              <a:rPr lang="en-US" sz="1000" dirty="0"/>
              <a:t> de </a:t>
            </a:r>
            <a:r>
              <a:rPr lang="en-US" sz="1000" dirty="0" err="1"/>
              <a:t>utilizat</a:t>
            </a:r>
            <a:r>
              <a:rPr lang="en-US" sz="1000" dirty="0"/>
              <a:t>, cu o </a:t>
            </a:r>
            <a:r>
              <a:rPr lang="en-US" sz="1000" dirty="0" err="1"/>
              <a:t>organizare</a:t>
            </a:r>
            <a:r>
              <a:rPr lang="en-US" sz="1000" dirty="0"/>
              <a:t> </a:t>
            </a:r>
            <a:r>
              <a:rPr lang="en-US" sz="1000" dirty="0" err="1"/>
              <a:t>clară</a:t>
            </a:r>
            <a:r>
              <a:rPr lang="en-US" sz="1000" dirty="0"/>
              <a:t> a </a:t>
            </a:r>
            <a:r>
              <a:rPr lang="en-US" sz="1000" dirty="0" err="1"/>
              <a:t>elementelor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aliniată</a:t>
            </a:r>
            <a:r>
              <a:rPr lang="en-US" sz="1000" dirty="0"/>
              <a:t> la </a:t>
            </a:r>
            <a:r>
              <a:rPr lang="en-US" sz="1000" dirty="0" err="1"/>
              <a:t>principiile</a:t>
            </a:r>
            <a:r>
              <a:rPr lang="en-US" sz="1000" dirty="0"/>
              <a:t> Material Design.</a:t>
            </a:r>
          </a:p>
          <a:p>
            <a:endParaRPr lang="en-US" sz="1000" dirty="0"/>
          </a:p>
          <a:p>
            <a:r>
              <a:rPr lang="en-US" sz="1000" b="1" dirty="0" err="1"/>
              <a:t>Performanță</a:t>
            </a:r>
            <a:endParaRPr lang="en-US" sz="1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Paginile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funcționalitățile</a:t>
            </a:r>
            <a:r>
              <a:rPr lang="en-US" sz="1000" dirty="0"/>
              <a:t> </a:t>
            </a:r>
            <a:r>
              <a:rPr lang="en-US" sz="1000" dirty="0" err="1"/>
              <a:t>principale</a:t>
            </a:r>
            <a:r>
              <a:rPr lang="en-US" sz="1000" dirty="0"/>
              <a:t> (ex.: </a:t>
            </a:r>
            <a:r>
              <a:rPr lang="en-US" sz="1000" dirty="0" err="1"/>
              <a:t>căutare</a:t>
            </a:r>
            <a:r>
              <a:rPr lang="en-US" sz="1000" dirty="0"/>
              <a:t> </a:t>
            </a:r>
            <a:r>
              <a:rPr lang="en-US" sz="1000" dirty="0" err="1"/>
              <a:t>animale</a:t>
            </a:r>
            <a:r>
              <a:rPr lang="en-US" sz="1000" dirty="0"/>
              <a:t>, </a:t>
            </a:r>
            <a:r>
              <a:rPr lang="en-US" sz="1000" dirty="0" err="1"/>
              <a:t>vizualizare</a:t>
            </a:r>
            <a:r>
              <a:rPr lang="en-US" sz="1000" dirty="0"/>
              <a:t> </a:t>
            </a:r>
            <a:r>
              <a:rPr lang="en-US" sz="1000" dirty="0" err="1"/>
              <a:t>profil</a:t>
            </a:r>
            <a:r>
              <a:rPr lang="en-US" sz="1000" dirty="0"/>
              <a:t>) </a:t>
            </a:r>
            <a:r>
              <a:rPr lang="en-US" sz="1000" dirty="0" err="1"/>
              <a:t>trebuie</a:t>
            </a:r>
            <a:r>
              <a:rPr lang="en-US" sz="1000" dirty="0"/>
              <a:t> </a:t>
            </a:r>
            <a:r>
              <a:rPr lang="en-US" sz="1000" dirty="0" err="1"/>
              <a:t>să</a:t>
            </a:r>
            <a:r>
              <a:rPr lang="en-US" sz="1000" dirty="0"/>
              <a:t> se </a:t>
            </a:r>
            <a:r>
              <a:rPr lang="en-US" sz="1000" dirty="0" err="1"/>
              <a:t>încarce</a:t>
            </a:r>
            <a:r>
              <a:rPr lang="en-US" sz="1000" dirty="0"/>
              <a:t> </a:t>
            </a:r>
            <a:r>
              <a:rPr lang="en-US" sz="1000" dirty="0" err="1"/>
              <a:t>în</a:t>
            </a:r>
            <a:r>
              <a:rPr lang="en-US" sz="1000" dirty="0"/>
              <a:t> </a:t>
            </a:r>
            <a:r>
              <a:rPr lang="en-US" sz="1000" dirty="0" err="1"/>
              <a:t>câteva</a:t>
            </a:r>
            <a:r>
              <a:rPr lang="en-US" sz="1000" dirty="0"/>
              <a:t> </a:t>
            </a:r>
            <a:r>
              <a:rPr lang="en-US" sz="1000" dirty="0" err="1"/>
              <a:t>secunde</a:t>
            </a:r>
            <a:r>
              <a:rPr lang="en-US" sz="1000" dirty="0"/>
              <a:t> </a:t>
            </a:r>
            <a:r>
              <a:rPr lang="en-US" sz="1000" dirty="0" err="1"/>
              <a:t>pentru</a:t>
            </a:r>
            <a:r>
              <a:rPr lang="en-US" sz="1000" dirty="0"/>
              <a:t> a nu </a:t>
            </a:r>
            <a:r>
              <a:rPr lang="en-US" sz="1000" dirty="0" err="1"/>
              <a:t>afecta</a:t>
            </a:r>
            <a:r>
              <a:rPr lang="en-US" sz="1000" dirty="0"/>
              <a:t> </a:t>
            </a:r>
            <a:r>
              <a:rPr lang="en-US" sz="1000" dirty="0" err="1"/>
              <a:t>experiența</a:t>
            </a:r>
            <a:r>
              <a:rPr lang="en-US" sz="1000" dirty="0"/>
              <a:t> </a:t>
            </a:r>
            <a:r>
              <a:rPr lang="en-US" sz="1000" dirty="0" err="1"/>
              <a:t>utilizatorilor</a:t>
            </a:r>
            <a:r>
              <a:rPr lang="en-US" sz="1000" dirty="0"/>
              <a:t>.</a:t>
            </a:r>
          </a:p>
          <a:p>
            <a:endParaRPr lang="en-US" sz="1000" dirty="0"/>
          </a:p>
          <a:p>
            <a:r>
              <a:rPr lang="en-US" sz="1000" b="1" dirty="0" err="1"/>
              <a:t>Scalabilitate</a:t>
            </a:r>
            <a:endParaRPr lang="en-US" sz="1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Arhitectura</a:t>
            </a:r>
            <a:r>
              <a:rPr lang="en-US" sz="1000" dirty="0"/>
              <a:t> (MVVM + Clean Architecture) </a:t>
            </a:r>
            <a:r>
              <a:rPr lang="en-US" sz="1000" dirty="0" err="1"/>
              <a:t>trebuie</a:t>
            </a:r>
            <a:r>
              <a:rPr lang="en-US" sz="1000" dirty="0"/>
              <a:t> </a:t>
            </a:r>
            <a:r>
              <a:rPr lang="en-US" sz="1000" dirty="0" err="1"/>
              <a:t>să</a:t>
            </a:r>
            <a:r>
              <a:rPr lang="en-US" sz="1000" dirty="0"/>
              <a:t> </a:t>
            </a:r>
            <a:r>
              <a:rPr lang="en-US" sz="1000" dirty="0" err="1"/>
              <a:t>permită</a:t>
            </a:r>
            <a:r>
              <a:rPr lang="en-US" sz="1000" dirty="0"/>
              <a:t> </a:t>
            </a:r>
            <a:r>
              <a:rPr lang="en-US" sz="1000" dirty="0" err="1"/>
              <a:t>extinderea</a:t>
            </a:r>
            <a:r>
              <a:rPr lang="en-US" sz="1000" dirty="0"/>
              <a:t> </a:t>
            </a:r>
            <a:r>
              <a:rPr lang="en-US" sz="1000" dirty="0" err="1"/>
              <a:t>ușoară</a:t>
            </a:r>
            <a:r>
              <a:rPr lang="en-US" sz="1000" dirty="0"/>
              <a:t> a </a:t>
            </a:r>
            <a:r>
              <a:rPr lang="en-US" sz="1000" dirty="0" err="1"/>
              <a:t>funcționalităților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gestionarea</a:t>
            </a:r>
            <a:r>
              <a:rPr lang="en-US" sz="1000" dirty="0"/>
              <a:t> </a:t>
            </a:r>
            <a:r>
              <a:rPr lang="en-US" sz="1000" dirty="0" err="1"/>
              <a:t>unui</a:t>
            </a:r>
            <a:r>
              <a:rPr lang="en-US" sz="1000" dirty="0"/>
              <a:t> </a:t>
            </a:r>
            <a:r>
              <a:rPr lang="en-US" sz="1000" dirty="0" err="1"/>
              <a:t>număr</a:t>
            </a:r>
            <a:r>
              <a:rPr lang="en-US" sz="1000" dirty="0"/>
              <a:t> mare de </a:t>
            </a:r>
            <a:r>
              <a:rPr lang="en-US" sz="1000" dirty="0" err="1"/>
              <a:t>utilizatori</a:t>
            </a:r>
            <a:r>
              <a:rPr lang="en-US" sz="1000" dirty="0"/>
              <a:t>/</a:t>
            </a:r>
            <a:r>
              <a:rPr lang="en-US" sz="1000" dirty="0" err="1"/>
              <a:t>conexiuni</a:t>
            </a:r>
            <a:r>
              <a:rPr lang="en-US" sz="1000" dirty="0"/>
              <a:t> </a:t>
            </a:r>
            <a:r>
              <a:rPr lang="en-US" sz="1000" dirty="0" err="1"/>
              <a:t>simultane</a:t>
            </a:r>
            <a:r>
              <a:rPr lang="en-US" sz="1000" dirty="0"/>
              <a:t>.</a:t>
            </a:r>
          </a:p>
          <a:p>
            <a:endParaRPr lang="en-US" sz="1000" dirty="0"/>
          </a:p>
          <a:p>
            <a:r>
              <a:rPr lang="en-US" sz="1000" b="1" dirty="0"/>
              <a:t>Securitate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Parolele</a:t>
            </a:r>
            <a:r>
              <a:rPr lang="en-US" sz="1000" dirty="0"/>
              <a:t> </a:t>
            </a:r>
            <a:r>
              <a:rPr lang="en-US" sz="1000" dirty="0" err="1"/>
              <a:t>utilizatorilor</a:t>
            </a:r>
            <a:r>
              <a:rPr lang="en-US" sz="1000" dirty="0"/>
              <a:t> </a:t>
            </a:r>
            <a:r>
              <a:rPr lang="en-US" sz="1000" dirty="0" err="1"/>
              <a:t>trebuie</a:t>
            </a:r>
            <a:r>
              <a:rPr lang="en-US" sz="1000" dirty="0"/>
              <a:t> </a:t>
            </a:r>
            <a:r>
              <a:rPr lang="en-US" sz="1000" dirty="0" err="1"/>
              <a:t>stocate</a:t>
            </a:r>
            <a:r>
              <a:rPr lang="en-US" sz="1000" dirty="0"/>
              <a:t> </a:t>
            </a:r>
            <a:r>
              <a:rPr lang="en-US" sz="1000" dirty="0" err="1"/>
              <a:t>prin</a:t>
            </a:r>
            <a:r>
              <a:rPr lang="en-US" sz="1000" dirty="0"/>
              <a:t> </a:t>
            </a:r>
            <a:r>
              <a:rPr lang="en-US" sz="1000" dirty="0" err="1"/>
              <a:t>algoritmi</a:t>
            </a:r>
            <a:r>
              <a:rPr lang="en-US" sz="1000" dirty="0"/>
              <a:t> de hash, </a:t>
            </a:r>
            <a:r>
              <a:rPr lang="en-US" sz="1000" dirty="0" err="1"/>
              <a:t>iar</a:t>
            </a:r>
            <a:r>
              <a:rPr lang="en-US" sz="1000" dirty="0"/>
              <a:t> </a:t>
            </a:r>
            <a:r>
              <a:rPr lang="en-US" sz="1000" dirty="0" err="1"/>
              <a:t>accesul</a:t>
            </a:r>
            <a:r>
              <a:rPr lang="en-US" sz="1000" dirty="0"/>
              <a:t> la date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funcționalități</a:t>
            </a:r>
            <a:r>
              <a:rPr lang="en-US" sz="1000" dirty="0"/>
              <a:t> </a:t>
            </a:r>
            <a:r>
              <a:rPr lang="en-US" sz="1000" dirty="0" err="1"/>
              <a:t>trebuie</a:t>
            </a:r>
            <a:r>
              <a:rPr lang="en-US" sz="1000" dirty="0"/>
              <a:t> </a:t>
            </a:r>
            <a:r>
              <a:rPr lang="en-US" sz="1000" dirty="0" err="1"/>
              <a:t>să</a:t>
            </a:r>
            <a:r>
              <a:rPr lang="en-US" sz="1000" dirty="0"/>
              <a:t> fie </a:t>
            </a:r>
            <a:r>
              <a:rPr lang="en-US" sz="1000" dirty="0" err="1"/>
              <a:t>controlat</a:t>
            </a:r>
            <a:r>
              <a:rPr lang="en-US" sz="1000" dirty="0"/>
              <a:t> </a:t>
            </a:r>
            <a:r>
              <a:rPr lang="en-US" sz="1000" dirty="0" err="1"/>
              <a:t>prin</a:t>
            </a:r>
            <a:r>
              <a:rPr lang="en-US" sz="1000" dirty="0"/>
              <a:t> </a:t>
            </a:r>
            <a:r>
              <a:rPr lang="en-US" sz="1000" dirty="0" err="1"/>
              <a:t>roluri</a:t>
            </a:r>
            <a:r>
              <a:rPr lang="en-US" sz="1000" dirty="0"/>
              <a:t> (</a:t>
            </a:r>
            <a:r>
              <a:rPr lang="en-US" sz="1000" dirty="0" err="1"/>
              <a:t>utilizator</a:t>
            </a:r>
            <a:r>
              <a:rPr lang="en-US" sz="1000" dirty="0"/>
              <a:t> </a:t>
            </a:r>
            <a:r>
              <a:rPr lang="en-US" sz="1000" dirty="0" err="1"/>
              <a:t>simplu</a:t>
            </a:r>
            <a:r>
              <a:rPr lang="en-US" sz="1000" dirty="0"/>
              <a:t>/</a:t>
            </a:r>
            <a:r>
              <a:rPr lang="en-US" sz="1000" dirty="0" err="1"/>
              <a:t>angajat</a:t>
            </a:r>
            <a:r>
              <a:rPr lang="en-US" sz="1000" dirty="0"/>
              <a:t>).</a:t>
            </a:r>
          </a:p>
          <a:p>
            <a:endParaRPr lang="en-US" sz="1000" dirty="0"/>
          </a:p>
          <a:p>
            <a:r>
              <a:rPr lang="en-US" sz="1000" b="1" dirty="0" err="1"/>
              <a:t>Disponibilitate</a:t>
            </a:r>
            <a:r>
              <a:rPr lang="en-US" sz="1000" b="1" dirty="0"/>
              <a:t> </a:t>
            </a:r>
            <a:r>
              <a:rPr lang="en-US" sz="1000" b="1" dirty="0" err="1"/>
              <a:t>și</a:t>
            </a:r>
            <a:r>
              <a:rPr lang="en-US" sz="1000" b="1" dirty="0"/>
              <a:t> </a:t>
            </a:r>
            <a:r>
              <a:rPr lang="en-US" sz="1000" b="1" dirty="0" err="1"/>
              <a:t>Reziliență</a:t>
            </a:r>
            <a:endParaRPr lang="en-US" sz="1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Aplicația</a:t>
            </a:r>
            <a:r>
              <a:rPr lang="en-US" sz="1000" dirty="0"/>
              <a:t> </a:t>
            </a:r>
            <a:r>
              <a:rPr lang="en-US" sz="1000" dirty="0" err="1"/>
              <a:t>trebuie</a:t>
            </a:r>
            <a:r>
              <a:rPr lang="en-US" sz="1000" dirty="0"/>
              <a:t> </a:t>
            </a:r>
            <a:r>
              <a:rPr lang="en-US" sz="1000" dirty="0" err="1"/>
              <a:t>să</a:t>
            </a:r>
            <a:r>
              <a:rPr lang="en-US" sz="1000" dirty="0"/>
              <a:t> </a:t>
            </a:r>
            <a:r>
              <a:rPr lang="en-US" sz="1000" dirty="0" err="1"/>
              <a:t>funcționeze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în</a:t>
            </a:r>
            <a:r>
              <a:rPr lang="en-US" sz="1000" dirty="0"/>
              <a:t> </a:t>
            </a:r>
            <a:r>
              <a:rPr lang="en-US" sz="1000" dirty="0" err="1"/>
              <a:t>modul</a:t>
            </a:r>
            <a:r>
              <a:rPr lang="en-US" sz="1000" dirty="0"/>
              <a:t> offline, </a:t>
            </a:r>
            <a:r>
              <a:rPr lang="en-US" sz="1000" dirty="0" err="1"/>
              <a:t>folosind</a:t>
            </a:r>
            <a:r>
              <a:rPr lang="en-US" sz="1000" dirty="0"/>
              <a:t> o </a:t>
            </a:r>
            <a:r>
              <a:rPr lang="en-US" sz="1000" dirty="0" err="1"/>
              <a:t>bază</a:t>
            </a:r>
            <a:r>
              <a:rPr lang="en-US" sz="1000" dirty="0"/>
              <a:t> de date </a:t>
            </a:r>
            <a:r>
              <a:rPr lang="en-US" sz="1000" dirty="0" err="1"/>
              <a:t>locală</a:t>
            </a:r>
            <a:r>
              <a:rPr lang="en-US" sz="1000" dirty="0"/>
              <a:t> (Room) care </a:t>
            </a:r>
            <a:r>
              <a:rPr lang="en-US" sz="1000" dirty="0" err="1"/>
              <a:t>să</a:t>
            </a:r>
            <a:r>
              <a:rPr lang="en-US" sz="1000" dirty="0"/>
              <a:t> </a:t>
            </a:r>
            <a:r>
              <a:rPr lang="en-US" sz="1000" dirty="0" err="1"/>
              <a:t>mențină</a:t>
            </a:r>
            <a:r>
              <a:rPr lang="en-US" sz="1000" dirty="0"/>
              <a:t> o </a:t>
            </a:r>
            <a:r>
              <a:rPr lang="en-US" sz="1000" dirty="0" err="1"/>
              <a:t>copie</a:t>
            </a:r>
            <a:r>
              <a:rPr lang="en-US" sz="1000" dirty="0"/>
              <a:t> a </a:t>
            </a:r>
            <a:r>
              <a:rPr lang="en-US" sz="1000" dirty="0" err="1"/>
              <a:t>datelor</a:t>
            </a:r>
            <a:r>
              <a:rPr lang="en-US" sz="1000" dirty="0"/>
              <a:t> din Firebase.</a:t>
            </a:r>
          </a:p>
          <a:p>
            <a:endParaRPr lang="en-US" sz="1000" dirty="0"/>
          </a:p>
          <a:p>
            <a:r>
              <a:rPr lang="en-US" sz="1000" b="1" dirty="0" err="1"/>
              <a:t>Compatibilitate</a:t>
            </a:r>
            <a:endParaRPr lang="en-US" sz="1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Aplicația</a:t>
            </a:r>
            <a:r>
              <a:rPr lang="en-US" sz="1000" dirty="0"/>
              <a:t> </a:t>
            </a:r>
            <a:r>
              <a:rPr lang="en-US" sz="1000" dirty="0" err="1"/>
              <a:t>trebuie</a:t>
            </a:r>
            <a:r>
              <a:rPr lang="en-US" sz="1000" dirty="0"/>
              <a:t> </a:t>
            </a:r>
            <a:r>
              <a:rPr lang="en-US" sz="1000" dirty="0" err="1"/>
              <a:t>să</a:t>
            </a:r>
            <a:r>
              <a:rPr lang="en-US" sz="1000" dirty="0"/>
              <a:t> </a:t>
            </a:r>
            <a:r>
              <a:rPr lang="en-US" sz="1000" dirty="0" err="1"/>
              <a:t>ruleze</a:t>
            </a:r>
            <a:r>
              <a:rPr lang="en-US" sz="1000" dirty="0"/>
              <a:t> pe </a:t>
            </a:r>
            <a:r>
              <a:rPr lang="en-US" sz="1000" dirty="0" err="1"/>
              <a:t>dispozitive</a:t>
            </a:r>
            <a:r>
              <a:rPr lang="en-US" sz="1000" dirty="0"/>
              <a:t> cu </a:t>
            </a:r>
            <a:r>
              <a:rPr lang="en-US" sz="1000" dirty="0" err="1"/>
              <a:t>sistem</a:t>
            </a:r>
            <a:r>
              <a:rPr lang="en-US" sz="1000" dirty="0"/>
              <a:t> de </a:t>
            </a:r>
            <a:r>
              <a:rPr lang="en-US" sz="1000" dirty="0" err="1"/>
              <a:t>operare</a:t>
            </a:r>
            <a:r>
              <a:rPr lang="en-US" sz="1000" dirty="0"/>
              <a:t> Android, </a:t>
            </a:r>
            <a:r>
              <a:rPr lang="en-US" sz="1000" dirty="0" err="1"/>
              <a:t>începând</a:t>
            </a:r>
            <a:r>
              <a:rPr lang="en-US" sz="1000" dirty="0"/>
              <a:t> de la API 26 (Android 8.1)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până</a:t>
            </a:r>
            <a:r>
              <a:rPr lang="en-US" sz="1000" dirty="0"/>
              <a:t> la </a:t>
            </a:r>
            <a:r>
              <a:rPr lang="en-US" sz="1000" dirty="0" err="1"/>
              <a:t>versiunile</a:t>
            </a:r>
            <a:r>
              <a:rPr lang="en-US" sz="1000" dirty="0"/>
              <a:t> </a:t>
            </a:r>
            <a:r>
              <a:rPr lang="en-US" sz="1000" dirty="0" err="1"/>
              <a:t>recente</a:t>
            </a:r>
            <a:r>
              <a:rPr lang="en-US" sz="1000" dirty="0"/>
              <a:t> (Android 14).</a:t>
            </a:r>
          </a:p>
          <a:p>
            <a:endParaRPr lang="en-US" sz="1000" dirty="0"/>
          </a:p>
          <a:p>
            <a:r>
              <a:rPr lang="en-US" sz="1000" b="1" dirty="0" err="1"/>
              <a:t>Mentenabilitate</a:t>
            </a:r>
            <a:endParaRPr lang="en-US" sz="1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Codul</a:t>
            </a:r>
            <a:r>
              <a:rPr lang="en-US" sz="1000" dirty="0"/>
              <a:t> </a:t>
            </a:r>
            <a:r>
              <a:rPr lang="en-US" sz="1000" dirty="0" err="1"/>
              <a:t>trebuie</a:t>
            </a:r>
            <a:r>
              <a:rPr lang="en-US" sz="1000" dirty="0"/>
              <a:t> </a:t>
            </a:r>
            <a:r>
              <a:rPr lang="en-US" sz="1000" dirty="0" err="1"/>
              <a:t>să</a:t>
            </a:r>
            <a:r>
              <a:rPr lang="en-US" sz="1000" dirty="0"/>
              <a:t> fie </a:t>
            </a:r>
            <a:r>
              <a:rPr lang="en-US" sz="1000" dirty="0" err="1"/>
              <a:t>organizat</a:t>
            </a:r>
            <a:r>
              <a:rPr lang="en-US" sz="1000" dirty="0"/>
              <a:t> pe principii </a:t>
            </a:r>
            <a:r>
              <a:rPr lang="en-US" sz="1000" dirty="0" err="1"/>
              <a:t>solide</a:t>
            </a:r>
            <a:r>
              <a:rPr lang="en-US" sz="1000" dirty="0"/>
              <a:t> (MVVM, repository pattern, dependency injection etc.) </a:t>
            </a:r>
            <a:r>
              <a:rPr lang="en-US" sz="1000" dirty="0" err="1"/>
              <a:t>pentru</a:t>
            </a:r>
            <a:r>
              <a:rPr lang="en-US" sz="1000" dirty="0"/>
              <a:t> a </a:t>
            </a:r>
            <a:r>
              <a:rPr lang="en-US" sz="1000" dirty="0" err="1"/>
              <a:t>facilita</a:t>
            </a:r>
            <a:r>
              <a:rPr lang="en-US" sz="1000" dirty="0"/>
              <a:t> </a:t>
            </a:r>
            <a:r>
              <a:rPr lang="en-US" sz="1000" dirty="0" err="1"/>
              <a:t>întreținerea</a:t>
            </a:r>
            <a:r>
              <a:rPr lang="en-US" sz="1000" dirty="0"/>
              <a:t> </a:t>
            </a:r>
            <a:r>
              <a:rPr lang="en-US" sz="1000" dirty="0" err="1"/>
              <a:t>și</a:t>
            </a:r>
            <a:r>
              <a:rPr lang="en-US" sz="1000" dirty="0"/>
              <a:t> </a:t>
            </a:r>
            <a:r>
              <a:rPr lang="en-US" sz="1000" dirty="0" err="1"/>
              <a:t>actualizările</a:t>
            </a:r>
            <a:r>
              <a:rPr lang="en-US" sz="1000" dirty="0"/>
              <a:t> </a:t>
            </a:r>
            <a:r>
              <a:rPr lang="en-US" sz="1000" dirty="0" err="1"/>
              <a:t>ulterioare</a:t>
            </a:r>
            <a:r>
              <a:rPr lang="en-US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4900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8"/>
          <p:cNvSpPr/>
          <p:nvPr/>
        </p:nvSpPr>
        <p:spPr>
          <a:xfrm>
            <a:off x="1344300" y="1276525"/>
            <a:ext cx="6455400" cy="2590500"/>
          </a:xfrm>
          <a:prstGeom prst="roundRect">
            <a:avLst>
              <a:gd name="adj" fmla="val 50000"/>
            </a:avLst>
          </a:prstGeom>
          <a:noFill/>
          <a:ln w="19050" cap="rnd" cmpd="sng">
            <a:solidFill>
              <a:srgbClr val="40142E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9" name="Google Shape;74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22275" y="2966275"/>
            <a:ext cx="2991000" cy="16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1775" y="539500"/>
            <a:ext cx="1809001" cy="12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9525" y="3907827"/>
            <a:ext cx="471250" cy="70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225" y="539508"/>
            <a:ext cx="550179" cy="5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68"/>
          <p:cNvSpPr txBox="1">
            <a:spLocks noGrp="1"/>
          </p:cNvSpPr>
          <p:nvPr>
            <p:ph type="subTitle" idx="1"/>
          </p:nvPr>
        </p:nvSpPr>
        <p:spPr>
          <a:xfrm>
            <a:off x="2371849" y="2179399"/>
            <a:ext cx="4795837" cy="168757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Diagrama Use-Case (generala)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Diagrame de flux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Diagramele de bazei de date</a:t>
            </a:r>
          </a:p>
          <a:p>
            <a:pPr marL="0" lvl="0" indent="0" algn="ctr"/>
            <a:r>
              <a:rPr lang="en-US" dirty="0"/>
              <a:t>Diagrama de clase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Diagrama de obiecte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Diagrama de secventa</a:t>
            </a:r>
            <a:endParaRPr dirty="0"/>
          </a:p>
        </p:txBody>
      </p:sp>
      <p:sp>
        <p:nvSpPr>
          <p:cNvPr id="754" name="Google Shape;754;p68"/>
          <p:cNvSpPr txBox="1">
            <a:spLocks noGrp="1"/>
          </p:cNvSpPr>
          <p:nvPr>
            <p:ph type="title"/>
          </p:nvPr>
        </p:nvSpPr>
        <p:spPr>
          <a:xfrm>
            <a:off x="4333508" y="1371715"/>
            <a:ext cx="4652338" cy="95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Diagrame</a:t>
            </a:r>
            <a:endParaRPr dirty="0"/>
          </a:p>
        </p:txBody>
      </p:sp>
      <p:sp>
        <p:nvSpPr>
          <p:cNvPr id="755" name="Google Shape;755;p68"/>
          <p:cNvSpPr txBox="1">
            <a:spLocks noGrp="1"/>
          </p:cNvSpPr>
          <p:nvPr>
            <p:ph type="title" idx="2"/>
          </p:nvPr>
        </p:nvSpPr>
        <p:spPr>
          <a:xfrm>
            <a:off x="2248225" y="1389656"/>
            <a:ext cx="1730100" cy="95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855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CBFAAAB1-CC11-A015-EBAA-E7EFE4349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>
            <a:extLst>
              <a:ext uri="{FF2B5EF4-FFF2-40B4-BE49-F238E27FC236}">
                <a16:creationId xmlns:a16="http://schemas.microsoft.com/office/drawing/2014/main" id="{632AF13B-713A-0B2D-E56F-6B9559224E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4225" y="539500"/>
            <a:ext cx="4056000" cy="56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Diagrama </a:t>
            </a:r>
            <a:r>
              <a:rPr lang="ro-RO" dirty="0" err="1"/>
              <a:t>Use</a:t>
            </a:r>
            <a:r>
              <a:rPr lang="ro-RO" dirty="0"/>
              <a:t>-Case</a:t>
            </a:r>
            <a:endParaRPr dirty="0"/>
          </a:p>
        </p:txBody>
      </p:sp>
      <p:pic>
        <p:nvPicPr>
          <p:cNvPr id="280" name="Google Shape;280;p45">
            <a:extLst>
              <a:ext uri="{FF2B5EF4-FFF2-40B4-BE49-F238E27FC236}">
                <a16:creationId xmlns:a16="http://schemas.microsoft.com/office/drawing/2014/main" id="{D7CFC6FD-695B-E559-DFE9-E9463A4A447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8250" y="192250"/>
            <a:ext cx="1366151" cy="9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>
            <a:extLst>
              <a:ext uri="{FF2B5EF4-FFF2-40B4-BE49-F238E27FC236}">
                <a16:creationId xmlns:a16="http://schemas.microsoft.com/office/drawing/2014/main" id="{7FD86691-2686-0111-A9E8-AB32B07B2AB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7425" y="91539"/>
            <a:ext cx="1326899" cy="116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>
            <a:extLst>
              <a:ext uri="{FF2B5EF4-FFF2-40B4-BE49-F238E27FC236}">
                <a16:creationId xmlns:a16="http://schemas.microsoft.com/office/drawing/2014/main" id="{4EB462EE-9EC1-F88B-6E3A-6E7508FACC6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800" y="3033200"/>
            <a:ext cx="325051" cy="33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5">
            <a:extLst>
              <a:ext uri="{FF2B5EF4-FFF2-40B4-BE49-F238E27FC236}">
                <a16:creationId xmlns:a16="http://schemas.microsoft.com/office/drawing/2014/main" id="{7053C662-C8EB-94DE-17B2-A071EDF3F02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7375" y="3486628"/>
            <a:ext cx="427001" cy="56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A72AEC-C9B0-D70C-DD53-654C97170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85" y="1333781"/>
            <a:ext cx="7027030" cy="339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792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9FAC0CB8-9381-6B1B-01E9-47DFD5A79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>
            <a:extLst>
              <a:ext uri="{FF2B5EF4-FFF2-40B4-BE49-F238E27FC236}">
                <a16:creationId xmlns:a16="http://schemas.microsoft.com/office/drawing/2014/main" id="{0DB61BF6-4BC4-D4FB-31D9-7E67777D42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2375" y="482350"/>
            <a:ext cx="6699250" cy="56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200" dirty="0"/>
              <a:t>Diagrama </a:t>
            </a:r>
            <a:r>
              <a:rPr lang="ro-RO" sz="3200" dirty="0" err="1"/>
              <a:t>Enitate-Relatie</a:t>
            </a:r>
            <a:r>
              <a:rPr lang="ro-RO" sz="3200" dirty="0"/>
              <a:t>- ERD</a:t>
            </a:r>
            <a:endParaRPr sz="3200" dirty="0"/>
          </a:p>
        </p:txBody>
      </p:sp>
      <p:pic>
        <p:nvPicPr>
          <p:cNvPr id="280" name="Google Shape;280;p45">
            <a:extLst>
              <a:ext uri="{FF2B5EF4-FFF2-40B4-BE49-F238E27FC236}">
                <a16:creationId xmlns:a16="http://schemas.microsoft.com/office/drawing/2014/main" id="{8D3B88B7-A89E-BAAE-989E-16F8E87EC15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8250" y="192250"/>
            <a:ext cx="1366151" cy="9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>
            <a:extLst>
              <a:ext uri="{FF2B5EF4-FFF2-40B4-BE49-F238E27FC236}">
                <a16:creationId xmlns:a16="http://schemas.microsoft.com/office/drawing/2014/main" id="{726ED284-5859-7141-BA8D-D32007442D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7425" y="91539"/>
            <a:ext cx="1326899" cy="116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>
            <a:extLst>
              <a:ext uri="{FF2B5EF4-FFF2-40B4-BE49-F238E27FC236}">
                <a16:creationId xmlns:a16="http://schemas.microsoft.com/office/drawing/2014/main" id="{FF832990-63F3-5545-D279-9EA5A105606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800" y="3033200"/>
            <a:ext cx="325051" cy="33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5">
            <a:extLst>
              <a:ext uri="{FF2B5EF4-FFF2-40B4-BE49-F238E27FC236}">
                <a16:creationId xmlns:a16="http://schemas.microsoft.com/office/drawing/2014/main" id="{FFE760B5-95E3-9700-BE1B-5456FC5C2B9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7375" y="3486628"/>
            <a:ext cx="427001" cy="56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5C6838-9F05-E1F7-8D7F-2536A31951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994" y="1187449"/>
            <a:ext cx="6882631" cy="33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36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E58B49FA-D0D1-A6F1-1C91-CE29CD96B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>
            <a:extLst>
              <a:ext uri="{FF2B5EF4-FFF2-40B4-BE49-F238E27FC236}">
                <a16:creationId xmlns:a16="http://schemas.microsoft.com/office/drawing/2014/main" id="{4A5F0959-41DA-0EAF-99E8-265619DE8A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2375" y="482350"/>
            <a:ext cx="6699250" cy="56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200" dirty="0"/>
              <a:t>Diagrama Conceptuala</a:t>
            </a:r>
            <a:endParaRPr sz="3200" dirty="0"/>
          </a:p>
        </p:txBody>
      </p:sp>
      <p:pic>
        <p:nvPicPr>
          <p:cNvPr id="280" name="Google Shape;280;p45">
            <a:extLst>
              <a:ext uri="{FF2B5EF4-FFF2-40B4-BE49-F238E27FC236}">
                <a16:creationId xmlns:a16="http://schemas.microsoft.com/office/drawing/2014/main" id="{1B703B5B-BBF7-61BF-A47C-A3B9049FF1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8250" y="192250"/>
            <a:ext cx="1366151" cy="9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>
            <a:extLst>
              <a:ext uri="{FF2B5EF4-FFF2-40B4-BE49-F238E27FC236}">
                <a16:creationId xmlns:a16="http://schemas.microsoft.com/office/drawing/2014/main" id="{3650D49E-D6C7-91B6-3546-F210EE47337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7425" y="91539"/>
            <a:ext cx="1326899" cy="116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>
            <a:extLst>
              <a:ext uri="{FF2B5EF4-FFF2-40B4-BE49-F238E27FC236}">
                <a16:creationId xmlns:a16="http://schemas.microsoft.com/office/drawing/2014/main" id="{9CEA3A74-8527-D46F-5E45-DBC40E8496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800" y="3033200"/>
            <a:ext cx="325051" cy="33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5">
            <a:extLst>
              <a:ext uri="{FF2B5EF4-FFF2-40B4-BE49-F238E27FC236}">
                <a16:creationId xmlns:a16="http://schemas.microsoft.com/office/drawing/2014/main" id="{83B8AC89-DB7A-A45E-A185-71D98F27DF1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7375" y="3486628"/>
            <a:ext cx="427001" cy="56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106340-A6F0-6191-AD8A-804B6155A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4150" y="1047250"/>
            <a:ext cx="5935699" cy="402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69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B404DBF1-9F90-AB3D-30C7-D3D65C919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>
            <a:extLst>
              <a:ext uri="{FF2B5EF4-FFF2-40B4-BE49-F238E27FC236}">
                <a16:creationId xmlns:a16="http://schemas.microsoft.com/office/drawing/2014/main" id="{8089BC66-22C2-3A17-1F41-1A7653F9A3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731" y="236932"/>
            <a:ext cx="6699250" cy="56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200" dirty="0"/>
              <a:t>Diagrama de flux</a:t>
            </a:r>
            <a:endParaRPr sz="3200" dirty="0"/>
          </a:p>
        </p:txBody>
      </p:sp>
      <p:pic>
        <p:nvPicPr>
          <p:cNvPr id="280" name="Google Shape;280;p45">
            <a:extLst>
              <a:ext uri="{FF2B5EF4-FFF2-40B4-BE49-F238E27FC236}">
                <a16:creationId xmlns:a16="http://schemas.microsoft.com/office/drawing/2014/main" id="{EDF123CE-2B77-A3BF-7738-90D2F44CBC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032" y="91539"/>
            <a:ext cx="1366151" cy="9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>
            <a:extLst>
              <a:ext uri="{FF2B5EF4-FFF2-40B4-BE49-F238E27FC236}">
                <a16:creationId xmlns:a16="http://schemas.microsoft.com/office/drawing/2014/main" id="{A24BB1AC-453B-1603-78E7-01B6F64EA32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7425" y="91539"/>
            <a:ext cx="1326899" cy="116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>
            <a:extLst>
              <a:ext uri="{FF2B5EF4-FFF2-40B4-BE49-F238E27FC236}">
                <a16:creationId xmlns:a16="http://schemas.microsoft.com/office/drawing/2014/main" id="{0EA7307C-D3C3-A8CC-CB35-67BBC577A42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800" y="3033200"/>
            <a:ext cx="325051" cy="33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5">
            <a:extLst>
              <a:ext uri="{FF2B5EF4-FFF2-40B4-BE49-F238E27FC236}">
                <a16:creationId xmlns:a16="http://schemas.microsoft.com/office/drawing/2014/main" id="{7F7B6E45-ED95-CB8A-A0CC-876CA832E81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7375" y="3486628"/>
            <a:ext cx="427001" cy="56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AF4F433-6AE7-0229-A898-3DE592CE6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723900"/>
            <a:ext cx="6620606" cy="43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930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0092CDB9-1E95-9A37-76A5-7A84FB42B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>
            <a:extLst>
              <a:ext uri="{FF2B5EF4-FFF2-40B4-BE49-F238E27FC236}">
                <a16:creationId xmlns:a16="http://schemas.microsoft.com/office/drawing/2014/main" id="{DEF78677-45E7-5FFE-7423-5BC59B99F0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2375" y="91539"/>
            <a:ext cx="6699250" cy="56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200" dirty="0"/>
              <a:t>Diagrama de flux</a:t>
            </a:r>
            <a:endParaRPr sz="3200" dirty="0"/>
          </a:p>
        </p:txBody>
      </p:sp>
      <p:pic>
        <p:nvPicPr>
          <p:cNvPr id="280" name="Google Shape;280;p45">
            <a:extLst>
              <a:ext uri="{FF2B5EF4-FFF2-40B4-BE49-F238E27FC236}">
                <a16:creationId xmlns:a16="http://schemas.microsoft.com/office/drawing/2014/main" id="{AEE6AE33-2775-FAE6-3E78-1469E0B88C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19766"/>
            <a:ext cx="1222374" cy="793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>
            <a:extLst>
              <a:ext uri="{FF2B5EF4-FFF2-40B4-BE49-F238E27FC236}">
                <a16:creationId xmlns:a16="http://schemas.microsoft.com/office/drawing/2014/main" id="{22E0F4B4-42F4-F0A4-BF00-CA452D56B20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0887" y="91540"/>
            <a:ext cx="1023437" cy="9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>
            <a:extLst>
              <a:ext uri="{FF2B5EF4-FFF2-40B4-BE49-F238E27FC236}">
                <a16:creationId xmlns:a16="http://schemas.microsoft.com/office/drawing/2014/main" id="{F605B8A8-4964-D609-1416-D0BAA4F10F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800" y="3033200"/>
            <a:ext cx="325051" cy="33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5">
            <a:extLst>
              <a:ext uri="{FF2B5EF4-FFF2-40B4-BE49-F238E27FC236}">
                <a16:creationId xmlns:a16="http://schemas.microsoft.com/office/drawing/2014/main" id="{0512FDA4-4E28-9A89-7F33-6225F89E846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7375" y="3486628"/>
            <a:ext cx="427001" cy="56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42E6F8D-C0E7-53E9-2AFD-5AD37AB32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656439"/>
            <a:ext cx="7129187" cy="439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394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0E63EF50-33F3-4020-8C37-8B3F60DE6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>
            <a:extLst>
              <a:ext uri="{FF2B5EF4-FFF2-40B4-BE49-F238E27FC236}">
                <a16:creationId xmlns:a16="http://schemas.microsoft.com/office/drawing/2014/main" id="{598AB577-2EF5-9811-4EDC-E5B563BC96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2375" y="91539"/>
            <a:ext cx="6699250" cy="56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200" dirty="0"/>
              <a:t>Diagrama de clase</a:t>
            </a:r>
            <a:endParaRPr sz="3200" dirty="0"/>
          </a:p>
        </p:txBody>
      </p:sp>
      <p:pic>
        <p:nvPicPr>
          <p:cNvPr id="280" name="Google Shape;280;p45">
            <a:extLst>
              <a:ext uri="{FF2B5EF4-FFF2-40B4-BE49-F238E27FC236}">
                <a16:creationId xmlns:a16="http://schemas.microsoft.com/office/drawing/2014/main" id="{11DD7166-F433-390F-8388-593B799597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19766"/>
            <a:ext cx="1222374" cy="793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>
            <a:extLst>
              <a:ext uri="{FF2B5EF4-FFF2-40B4-BE49-F238E27FC236}">
                <a16:creationId xmlns:a16="http://schemas.microsoft.com/office/drawing/2014/main" id="{75605400-E7D4-6DCC-517F-DEA99B2F606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0887" y="91540"/>
            <a:ext cx="1023437" cy="9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>
            <a:extLst>
              <a:ext uri="{FF2B5EF4-FFF2-40B4-BE49-F238E27FC236}">
                <a16:creationId xmlns:a16="http://schemas.microsoft.com/office/drawing/2014/main" id="{A40F4281-D533-25CD-C207-3E857AC30E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800" y="3033200"/>
            <a:ext cx="325051" cy="33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5">
            <a:extLst>
              <a:ext uri="{FF2B5EF4-FFF2-40B4-BE49-F238E27FC236}">
                <a16:creationId xmlns:a16="http://schemas.microsoft.com/office/drawing/2014/main" id="{0DDAAF8A-3CBB-72BA-4243-5117228376D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7375" y="3486628"/>
            <a:ext cx="427001" cy="56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B74000C-11BF-08A1-34B5-55DE8FF50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99" y="703277"/>
            <a:ext cx="6816725" cy="433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211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/>
          <p:nvPr/>
        </p:nvSpPr>
        <p:spPr>
          <a:xfrm>
            <a:off x="713225" y="1363525"/>
            <a:ext cx="7717500" cy="1518300"/>
          </a:xfrm>
          <a:prstGeom prst="roundRect">
            <a:avLst>
              <a:gd name="adj" fmla="val 50000"/>
            </a:avLst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5"/>
          <p:cNvSpPr/>
          <p:nvPr/>
        </p:nvSpPr>
        <p:spPr>
          <a:xfrm>
            <a:off x="713225" y="3090355"/>
            <a:ext cx="7717500" cy="1518300"/>
          </a:xfrm>
          <a:prstGeom prst="roundRect">
            <a:avLst>
              <a:gd name="adj" fmla="val 50000"/>
            </a:avLst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45"/>
          <p:cNvSpPr txBox="1">
            <a:spLocks noGrp="1"/>
          </p:cNvSpPr>
          <p:nvPr>
            <p:ph type="title"/>
          </p:nvPr>
        </p:nvSpPr>
        <p:spPr>
          <a:xfrm>
            <a:off x="2544225" y="539500"/>
            <a:ext cx="4056000" cy="56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Cuprins</a:t>
            </a:r>
            <a:endParaRPr dirty="0"/>
          </a:p>
        </p:txBody>
      </p:sp>
      <p:sp>
        <p:nvSpPr>
          <p:cNvPr id="268" name="Google Shape;268;p45"/>
          <p:cNvSpPr txBox="1">
            <a:spLocks noGrp="1"/>
          </p:cNvSpPr>
          <p:nvPr>
            <p:ph type="title" idx="2"/>
          </p:nvPr>
        </p:nvSpPr>
        <p:spPr>
          <a:xfrm>
            <a:off x="2034351" y="3371850"/>
            <a:ext cx="23289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Diagrame</a:t>
            </a:r>
            <a:endParaRPr dirty="0"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 idx="3"/>
          </p:nvPr>
        </p:nvSpPr>
        <p:spPr>
          <a:xfrm>
            <a:off x="1393551" y="3371850"/>
            <a:ext cx="6408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</a:t>
            </a:r>
            <a:r>
              <a:rPr lang="ro-RO" sz="3000" dirty="0"/>
              <a:t>4</a:t>
            </a:r>
            <a:endParaRPr sz="3000" dirty="0"/>
          </a:p>
        </p:txBody>
      </p:sp>
      <p:sp>
        <p:nvSpPr>
          <p:cNvPr id="271" name="Google Shape;271;p45"/>
          <p:cNvSpPr txBox="1">
            <a:spLocks noGrp="1"/>
          </p:cNvSpPr>
          <p:nvPr>
            <p:ph type="title" idx="4"/>
          </p:nvPr>
        </p:nvSpPr>
        <p:spPr>
          <a:xfrm>
            <a:off x="5665396" y="3389651"/>
            <a:ext cx="23289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patterns</a:t>
            </a:r>
            <a:endParaRPr dirty="0"/>
          </a:p>
        </p:txBody>
      </p:sp>
      <p:sp>
        <p:nvSpPr>
          <p:cNvPr id="273" name="Google Shape;273;p45"/>
          <p:cNvSpPr txBox="1">
            <a:spLocks noGrp="1"/>
          </p:cNvSpPr>
          <p:nvPr>
            <p:ph type="title" idx="6"/>
          </p:nvPr>
        </p:nvSpPr>
        <p:spPr>
          <a:xfrm>
            <a:off x="4967424" y="3389651"/>
            <a:ext cx="6408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</a:t>
            </a:r>
            <a:r>
              <a:rPr lang="ro-RO" sz="3000" dirty="0"/>
              <a:t>5</a:t>
            </a:r>
            <a:endParaRPr sz="3000" dirty="0"/>
          </a:p>
        </p:txBody>
      </p:sp>
      <p:sp>
        <p:nvSpPr>
          <p:cNvPr id="274" name="Google Shape;274;p45"/>
          <p:cNvSpPr txBox="1">
            <a:spLocks noGrp="1"/>
          </p:cNvSpPr>
          <p:nvPr>
            <p:ph type="title" idx="7"/>
          </p:nvPr>
        </p:nvSpPr>
        <p:spPr>
          <a:xfrm>
            <a:off x="2036149" y="1651538"/>
            <a:ext cx="23289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Introducere</a:t>
            </a:r>
            <a:endParaRPr dirty="0"/>
          </a:p>
        </p:txBody>
      </p:sp>
      <p:sp>
        <p:nvSpPr>
          <p:cNvPr id="276" name="Google Shape;276;p45"/>
          <p:cNvSpPr txBox="1">
            <a:spLocks noGrp="1"/>
          </p:cNvSpPr>
          <p:nvPr>
            <p:ph type="title" idx="9"/>
          </p:nvPr>
        </p:nvSpPr>
        <p:spPr>
          <a:xfrm>
            <a:off x="1395349" y="1658326"/>
            <a:ext cx="6408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01</a:t>
            </a:r>
            <a:endParaRPr sz="3000" dirty="0"/>
          </a:p>
        </p:txBody>
      </p:sp>
      <p:sp>
        <p:nvSpPr>
          <p:cNvPr id="277" name="Google Shape;277;p45"/>
          <p:cNvSpPr txBox="1">
            <a:spLocks noGrp="1"/>
          </p:cNvSpPr>
          <p:nvPr>
            <p:ph type="title" idx="13"/>
          </p:nvPr>
        </p:nvSpPr>
        <p:spPr>
          <a:xfrm>
            <a:off x="5665282" y="1632325"/>
            <a:ext cx="23289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Technologii </a:t>
            </a:r>
            <a:r>
              <a:rPr lang="en-US" dirty="0" err="1"/>
              <a:t>folosite</a:t>
            </a:r>
            <a:endParaRPr dirty="0"/>
          </a:p>
        </p:txBody>
      </p:sp>
      <p:sp>
        <p:nvSpPr>
          <p:cNvPr id="279" name="Google Shape;279;p45"/>
          <p:cNvSpPr txBox="1">
            <a:spLocks noGrp="1"/>
          </p:cNvSpPr>
          <p:nvPr>
            <p:ph type="title" idx="15"/>
          </p:nvPr>
        </p:nvSpPr>
        <p:spPr>
          <a:xfrm>
            <a:off x="4967424" y="1645025"/>
            <a:ext cx="640800" cy="40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02</a:t>
            </a:r>
            <a:endParaRPr sz="3000" dirty="0"/>
          </a:p>
        </p:txBody>
      </p:sp>
      <p:pic>
        <p:nvPicPr>
          <p:cNvPr id="280" name="Google Shape;2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7800" y="896725"/>
            <a:ext cx="1366151" cy="9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7425" y="539500"/>
            <a:ext cx="1326899" cy="116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650" y="3090350"/>
            <a:ext cx="325051" cy="33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7375" y="3486628"/>
            <a:ext cx="427001" cy="5656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76;p45">
            <a:extLst>
              <a:ext uri="{FF2B5EF4-FFF2-40B4-BE49-F238E27FC236}">
                <a16:creationId xmlns:a16="http://schemas.microsoft.com/office/drawing/2014/main" id="{6A33C213-46A7-8E50-BE34-970DAF7E2C27}"/>
              </a:ext>
            </a:extLst>
          </p:cNvPr>
          <p:cNvSpPr txBox="1">
            <a:spLocks/>
          </p:cNvSpPr>
          <p:nvPr/>
        </p:nvSpPr>
        <p:spPr>
          <a:xfrm>
            <a:off x="2382597" y="2240269"/>
            <a:ext cx="6408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ro-RO" sz="3000" dirty="0"/>
              <a:t>03</a:t>
            </a:r>
            <a:endParaRPr lang="en" sz="3000" dirty="0"/>
          </a:p>
        </p:txBody>
      </p:sp>
      <p:sp>
        <p:nvSpPr>
          <p:cNvPr id="5" name="Google Shape;277;p45">
            <a:extLst>
              <a:ext uri="{FF2B5EF4-FFF2-40B4-BE49-F238E27FC236}">
                <a16:creationId xmlns:a16="http://schemas.microsoft.com/office/drawing/2014/main" id="{F504BC4C-F899-0F29-A006-BF0CEBD1EE3D}"/>
              </a:ext>
            </a:extLst>
          </p:cNvPr>
          <p:cNvSpPr txBox="1">
            <a:spLocks/>
          </p:cNvSpPr>
          <p:nvPr/>
        </p:nvSpPr>
        <p:spPr>
          <a:xfrm>
            <a:off x="3023397" y="2242325"/>
            <a:ext cx="3783662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hewy"/>
              <a:buNone/>
              <a:defRPr sz="2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hewy"/>
              <a:buNone/>
              <a:defRPr sz="2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hewy"/>
              <a:buNone/>
              <a:defRPr sz="2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hewy"/>
              <a:buNone/>
              <a:defRPr sz="2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hewy"/>
              <a:buNone/>
              <a:defRPr sz="2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hewy"/>
              <a:buNone/>
              <a:defRPr sz="2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hewy"/>
              <a:buNone/>
              <a:defRPr sz="2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hewy"/>
              <a:buNone/>
              <a:defRPr sz="2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hewy"/>
              <a:buNone/>
              <a:defRPr sz="2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en-US" dirty="0"/>
              <a:t>Cerinte functionale si non functionale</a:t>
            </a:r>
          </a:p>
        </p:txBody>
      </p:sp>
      <p:sp>
        <p:nvSpPr>
          <p:cNvPr id="12" name="Google Shape;276;p45">
            <a:extLst>
              <a:ext uri="{FF2B5EF4-FFF2-40B4-BE49-F238E27FC236}">
                <a16:creationId xmlns:a16="http://schemas.microsoft.com/office/drawing/2014/main" id="{FF2F5FE3-7333-3CE9-A622-09911C45FD6E}"/>
              </a:ext>
            </a:extLst>
          </p:cNvPr>
          <p:cNvSpPr txBox="1">
            <a:spLocks/>
          </p:cNvSpPr>
          <p:nvPr/>
        </p:nvSpPr>
        <p:spPr>
          <a:xfrm>
            <a:off x="3023397" y="3978268"/>
            <a:ext cx="6408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ro-RO" sz="3000" dirty="0"/>
              <a:t>06</a:t>
            </a:r>
            <a:endParaRPr lang="en" sz="3000" dirty="0"/>
          </a:p>
        </p:txBody>
      </p:sp>
      <p:sp>
        <p:nvSpPr>
          <p:cNvPr id="13" name="Google Shape;277;p45">
            <a:extLst>
              <a:ext uri="{FF2B5EF4-FFF2-40B4-BE49-F238E27FC236}">
                <a16:creationId xmlns:a16="http://schemas.microsoft.com/office/drawing/2014/main" id="{C6197BF3-6605-AE0D-DB09-7F9D588ECD8F}"/>
              </a:ext>
            </a:extLst>
          </p:cNvPr>
          <p:cNvSpPr txBox="1">
            <a:spLocks/>
          </p:cNvSpPr>
          <p:nvPr/>
        </p:nvSpPr>
        <p:spPr>
          <a:xfrm>
            <a:off x="3664197" y="3980324"/>
            <a:ext cx="23289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hewy"/>
              <a:buNone/>
              <a:defRPr sz="2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hewy"/>
              <a:buNone/>
              <a:defRPr sz="2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hewy"/>
              <a:buNone/>
              <a:defRPr sz="2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hewy"/>
              <a:buNone/>
              <a:defRPr sz="2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hewy"/>
              <a:buNone/>
              <a:defRPr sz="2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hewy"/>
              <a:buNone/>
              <a:defRPr sz="2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hewy"/>
              <a:buNone/>
              <a:defRPr sz="2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hewy"/>
              <a:buNone/>
              <a:defRPr sz="2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hewy"/>
              <a:buNone/>
              <a:defRPr sz="2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r>
              <a:rPr lang="ro-RO" dirty="0"/>
              <a:t>Demo-ul aplicatiei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48E4DFBE-D2F0-D06A-CC6D-058EC5E12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>
            <a:extLst>
              <a:ext uri="{FF2B5EF4-FFF2-40B4-BE49-F238E27FC236}">
                <a16:creationId xmlns:a16="http://schemas.microsoft.com/office/drawing/2014/main" id="{C72A98C9-5BEB-A212-8F70-2002F403CF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2375" y="91539"/>
            <a:ext cx="6699250" cy="56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200" dirty="0"/>
              <a:t>Diagrama de obiecte</a:t>
            </a:r>
            <a:endParaRPr sz="3200" dirty="0"/>
          </a:p>
        </p:txBody>
      </p:sp>
      <p:pic>
        <p:nvPicPr>
          <p:cNvPr id="280" name="Google Shape;280;p45">
            <a:extLst>
              <a:ext uri="{FF2B5EF4-FFF2-40B4-BE49-F238E27FC236}">
                <a16:creationId xmlns:a16="http://schemas.microsoft.com/office/drawing/2014/main" id="{3DAD772D-A7D6-82C9-2177-B3DD53BF928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19766"/>
            <a:ext cx="1222374" cy="793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>
            <a:extLst>
              <a:ext uri="{FF2B5EF4-FFF2-40B4-BE49-F238E27FC236}">
                <a16:creationId xmlns:a16="http://schemas.microsoft.com/office/drawing/2014/main" id="{68FBDBAC-BA65-1E36-00F7-75B3D0A6AD3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0887" y="91540"/>
            <a:ext cx="1023437" cy="9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>
            <a:extLst>
              <a:ext uri="{FF2B5EF4-FFF2-40B4-BE49-F238E27FC236}">
                <a16:creationId xmlns:a16="http://schemas.microsoft.com/office/drawing/2014/main" id="{57F6A15C-8A37-3095-E4B5-707FDB31BC3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800" y="3033200"/>
            <a:ext cx="325051" cy="33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5">
            <a:extLst>
              <a:ext uri="{FF2B5EF4-FFF2-40B4-BE49-F238E27FC236}">
                <a16:creationId xmlns:a16="http://schemas.microsoft.com/office/drawing/2014/main" id="{98EEC7E4-A33C-BDC7-0488-E89BEF3328E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3135" y="3473928"/>
            <a:ext cx="427001" cy="56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A6B468B-365F-8703-AB04-2E28EDEC5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48" y="728212"/>
            <a:ext cx="7459251" cy="414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334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BED95C23-5E2B-9CE2-B9B7-E6939856D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>
            <a:extLst>
              <a:ext uri="{FF2B5EF4-FFF2-40B4-BE49-F238E27FC236}">
                <a16:creationId xmlns:a16="http://schemas.microsoft.com/office/drawing/2014/main" id="{F7BFEA02-C142-6F18-47F6-A464A0DDF5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2375" y="91539"/>
            <a:ext cx="6699250" cy="56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200" dirty="0"/>
              <a:t>Diagrama de </a:t>
            </a:r>
            <a:r>
              <a:rPr lang="ro-RO" sz="3200" dirty="0" err="1"/>
              <a:t>secventa</a:t>
            </a:r>
            <a:endParaRPr sz="3200" dirty="0"/>
          </a:p>
        </p:txBody>
      </p:sp>
      <p:pic>
        <p:nvPicPr>
          <p:cNvPr id="280" name="Google Shape;280;p45">
            <a:extLst>
              <a:ext uri="{FF2B5EF4-FFF2-40B4-BE49-F238E27FC236}">
                <a16:creationId xmlns:a16="http://schemas.microsoft.com/office/drawing/2014/main" id="{5C91DF31-1A05-809A-4B2B-FF1F1A93B0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07851" y="236906"/>
            <a:ext cx="1395552" cy="98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>
            <a:extLst>
              <a:ext uri="{FF2B5EF4-FFF2-40B4-BE49-F238E27FC236}">
                <a16:creationId xmlns:a16="http://schemas.microsoft.com/office/drawing/2014/main" id="{4A438F9C-CD57-EC89-001E-53C33A47E50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8178" y="150178"/>
            <a:ext cx="1395552" cy="113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>
            <a:extLst>
              <a:ext uri="{FF2B5EF4-FFF2-40B4-BE49-F238E27FC236}">
                <a16:creationId xmlns:a16="http://schemas.microsoft.com/office/drawing/2014/main" id="{10A83004-2A4D-B2A0-ACFF-F9A024C402C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450" y="2950650"/>
            <a:ext cx="325051" cy="33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5">
            <a:extLst>
              <a:ext uri="{FF2B5EF4-FFF2-40B4-BE49-F238E27FC236}">
                <a16:creationId xmlns:a16="http://schemas.microsoft.com/office/drawing/2014/main" id="{45E110C1-9B93-684D-D3D5-8D4D0B8CF86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5954" y="2753290"/>
            <a:ext cx="427001" cy="56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D87E2B95-2A30-2ED8-22C8-32DFE1191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599" y="1029940"/>
            <a:ext cx="4251325" cy="387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212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5"/>
          <p:cNvSpPr/>
          <p:nvPr/>
        </p:nvSpPr>
        <p:spPr>
          <a:xfrm>
            <a:off x="1104525" y="1853100"/>
            <a:ext cx="6934800" cy="1437300"/>
          </a:xfrm>
          <a:prstGeom prst="roundRect">
            <a:avLst>
              <a:gd name="adj" fmla="val 50000"/>
            </a:avLst>
          </a:prstGeom>
          <a:noFill/>
          <a:ln w="19050" cap="rnd" cmpd="sng">
            <a:solidFill>
              <a:srgbClr val="40142E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55"/>
          <p:cNvSpPr txBox="1">
            <a:spLocks noGrp="1"/>
          </p:cNvSpPr>
          <p:nvPr>
            <p:ph type="title"/>
          </p:nvPr>
        </p:nvSpPr>
        <p:spPr>
          <a:xfrm>
            <a:off x="3352696" y="2260500"/>
            <a:ext cx="4725294" cy="62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Design patterns</a:t>
            </a:r>
            <a:endParaRPr sz="5000" dirty="0"/>
          </a:p>
        </p:txBody>
      </p:sp>
      <p:sp>
        <p:nvSpPr>
          <p:cNvPr id="436" name="Google Shape;436;p55"/>
          <p:cNvSpPr txBox="1">
            <a:spLocks noGrp="1"/>
          </p:cNvSpPr>
          <p:nvPr>
            <p:ph type="title" idx="2"/>
          </p:nvPr>
        </p:nvSpPr>
        <p:spPr>
          <a:xfrm>
            <a:off x="1886606" y="2022425"/>
            <a:ext cx="1158300" cy="112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438" name="Google Shape;43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975" y="3146525"/>
            <a:ext cx="2662701" cy="14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14" y="539507"/>
            <a:ext cx="2150350" cy="164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8750" y="1572100"/>
            <a:ext cx="426049" cy="5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225" y="4061725"/>
            <a:ext cx="532549" cy="54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604;p61">
            <a:extLst>
              <a:ext uri="{FF2B5EF4-FFF2-40B4-BE49-F238E27FC236}">
                <a16:creationId xmlns:a16="http://schemas.microsoft.com/office/drawing/2014/main" id="{04BC7E12-A3C7-A2E4-564A-2D408EA72DB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8750" y="75349"/>
            <a:ext cx="1539174" cy="1356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379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>
          <a:extLst>
            <a:ext uri="{FF2B5EF4-FFF2-40B4-BE49-F238E27FC236}">
              <a16:creationId xmlns:a16="http://schemas.microsoft.com/office/drawing/2014/main" id="{678464C4-E086-50E8-B3E2-B1C773BD6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7">
            <a:extLst>
              <a:ext uri="{FF2B5EF4-FFF2-40B4-BE49-F238E27FC236}">
                <a16:creationId xmlns:a16="http://schemas.microsoft.com/office/drawing/2014/main" id="{BDBF71CA-3EF4-579D-8C70-1249AE476A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411900" cy="56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/>
              <a:t>Design </a:t>
            </a:r>
            <a:r>
              <a:rPr lang="ro-RO" noProof="0" dirty="0" err="1"/>
              <a:t>patterns</a:t>
            </a:r>
            <a:endParaRPr lang="ro-RO" noProof="0" dirty="0"/>
          </a:p>
        </p:txBody>
      </p:sp>
      <p:sp>
        <p:nvSpPr>
          <p:cNvPr id="726" name="Google Shape;726;p67">
            <a:extLst>
              <a:ext uri="{FF2B5EF4-FFF2-40B4-BE49-F238E27FC236}">
                <a16:creationId xmlns:a16="http://schemas.microsoft.com/office/drawing/2014/main" id="{37CBD4C8-0841-6848-21B8-BBF92723C838}"/>
              </a:ext>
            </a:extLst>
          </p:cNvPr>
          <p:cNvSpPr/>
          <p:nvPr/>
        </p:nvSpPr>
        <p:spPr>
          <a:xfrm>
            <a:off x="1440075" y="3511019"/>
            <a:ext cx="3978300" cy="435000"/>
          </a:xfrm>
          <a:prstGeom prst="roundRect">
            <a:avLst>
              <a:gd name="adj" fmla="val 50000"/>
            </a:avLst>
          </a:prstGeom>
          <a:noFill/>
          <a:ln w="19050" cap="rnd" cmpd="sng">
            <a:solidFill>
              <a:srgbClr val="40142E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Adapter</a:t>
            </a:r>
            <a:r>
              <a:rPr lang="ro-RO" noProof="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Pattern</a:t>
            </a:r>
            <a:endParaRPr lang="ro-RO" noProof="0" dirty="0"/>
          </a:p>
        </p:txBody>
      </p:sp>
      <p:sp>
        <p:nvSpPr>
          <p:cNvPr id="728" name="Google Shape;728;p67">
            <a:extLst>
              <a:ext uri="{FF2B5EF4-FFF2-40B4-BE49-F238E27FC236}">
                <a16:creationId xmlns:a16="http://schemas.microsoft.com/office/drawing/2014/main" id="{EB5A623E-955A-3AF8-F104-CBF9E4B98322}"/>
              </a:ext>
            </a:extLst>
          </p:cNvPr>
          <p:cNvSpPr/>
          <p:nvPr/>
        </p:nvSpPr>
        <p:spPr>
          <a:xfrm>
            <a:off x="1440075" y="1523350"/>
            <a:ext cx="3978300" cy="435000"/>
          </a:xfrm>
          <a:prstGeom prst="roundRect">
            <a:avLst>
              <a:gd name="adj" fmla="val 50000"/>
            </a:avLst>
          </a:prstGeom>
          <a:noFill/>
          <a:ln w="19050" cap="rnd" cmpd="sng">
            <a:solidFill>
              <a:srgbClr val="40142E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Repository</a:t>
            </a:r>
            <a:r>
              <a:rPr lang="ro-RO" noProof="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Pattern</a:t>
            </a:r>
            <a:endParaRPr lang="ro-RO" noProof="0" dirty="0"/>
          </a:p>
        </p:txBody>
      </p:sp>
      <p:sp>
        <p:nvSpPr>
          <p:cNvPr id="729" name="Google Shape;729;p67">
            <a:extLst>
              <a:ext uri="{FF2B5EF4-FFF2-40B4-BE49-F238E27FC236}">
                <a16:creationId xmlns:a16="http://schemas.microsoft.com/office/drawing/2014/main" id="{1CEDAB6B-6AD9-A698-41E9-56639BEF11F1}"/>
              </a:ext>
            </a:extLst>
          </p:cNvPr>
          <p:cNvSpPr/>
          <p:nvPr/>
        </p:nvSpPr>
        <p:spPr>
          <a:xfrm>
            <a:off x="1440075" y="2185906"/>
            <a:ext cx="3978300" cy="435000"/>
          </a:xfrm>
          <a:prstGeom prst="roundRect">
            <a:avLst>
              <a:gd name="adj" fmla="val 50000"/>
            </a:avLst>
          </a:prstGeom>
          <a:noFill/>
          <a:ln w="19050" cap="rnd" cmpd="sng">
            <a:solidFill>
              <a:srgbClr val="40142E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Singleton</a:t>
            </a:r>
            <a:r>
              <a:rPr lang="ro-RO" noProof="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Pattern</a:t>
            </a:r>
            <a:endParaRPr lang="ro-RO" noProof="0" dirty="0"/>
          </a:p>
        </p:txBody>
      </p:sp>
      <p:sp>
        <p:nvSpPr>
          <p:cNvPr id="730" name="Google Shape;730;p67">
            <a:extLst>
              <a:ext uri="{FF2B5EF4-FFF2-40B4-BE49-F238E27FC236}">
                <a16:creationId xmlns:a16="http://schemas.microsoft.com/office/drawing/2014/main" id="{16EC1A4E-E76E-A11B-81F9-E4011F24F88C}"/>
              </a:ext>
            </a:extLst>
          </p:cNvPr>
          <p:cNvSpPr/>
          <p:nvPr/>
        </p:nvSpPr>
        <p:spPr>
          <a:xfrm>
            <a:off x="1440075" y="2848463"/>
            <a:ext cx="3978300" cy="435000"/>
          </a:xfrm>
          <a:prstGeom prst="roundRect">
            <a:avLst>
              <a:gd name="adj" fmla="val 50000"/>
            </a:avLst>
          </a:prstGeom>
          <a:noFill/>
          <a:ln w="19050" cap="rnd" cmpd="sng">
            <a:solidFill>
              <a:srgbClr val="40142E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noProof="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Dependency</a:t>
            </a:r>
            <a:r>
              <a:rPr lang="ro-RO" noProof="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o-RO" noProof="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Injection</a:t>
            </a:r>
            <a:r>
              <a:rPr lang="ro-RO" noProof="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o-RO" noProof="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Dagger</a:t>
            </a:r>
            <a:endParaRPr lang="ro-RO" noProof="0" dirty="0"/>
          </a:p>
        </p:txBody>
      </p:sp>
      <p:sp>
        <p:nvSpPr>
          <p:cNvPr id="731" name="Google Shape;731;p67">
            <a:extLst>
              <a:ext uri="{FF2B5EF4-FFF2-40B4-BE49-F238E27FC236}">
                <a16:creationId xmlns:a16="http://schemas.microsoft.com/office/drawing/2014/main" id="{72A165CC-2C2F-88AA-F705-29EC9AAE3B60}"/>
              </a:ext>
            </a:extLst>
          </p:cNvPr>
          <p:cNvSpPr/>
          <p:nvPr/>
        </p:nvSpPr>
        <p:spPr>
          <a:xfrm>
            <a:off x="713225" y="1523350"/>
            <a:ext cx="435000" cy="435000"/>
          </a:xfrm>
          <a:prstGeom prst="ellipse">
            <a:avLst/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noProof="0" dirty="0"/>
          </a:p>
        </p:txBody>
      </p:sp>
      <p:sp>
        <p:nvSpPr>
          <p:cNvPr id="732" name="Google Shape;732;p67">
            <a:extLst>
              <a:ext uri="{FF2B5EF4-FFF2-40B4-BE49-F238E27FC236}">
                <a16:creationId xmlns:a16="http://schemas.microsoft.com/office/drawing/2014/main" id="{E84BB766-553B-A517-B41C-87A51AAE9ECD}"/>
              </a:ext>
            </a:extLst>
          </p:cNvPr>
          <p:cNvSpPr/>
          <p:nvPr/>
        </p:nvSpPr>
        <p:spPr>
          <a:xfrm>
            <a:off x="713225" y="2185925"/>
            <a:ext cx="435000" cy="435000"/>
          </a:xfrm>
          <a:prstGeom prst="ellipse">
            <a:avLst/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noProof="0" dirty="0"/>
          </a:p>
        </p:txBody>
      </p:sp>
      <p:sp>
        <p:nvSpPr>
          <p:cNvPr id="733" name="Google Shape;733;p67">
            <a:extLst>
              <a:ext uri="{FF2B5EF4-FFF2-40B4-BE49-F238E27FC236}">
                <a16:creationId xmlns:a16="http://schemas.microsoft.com/office/drawing/2014/main" id="{5C503804-1E2E-4FB1-312D-299AE39718C2}"/>
              </a:ext>
            </a:extLst>
          </p:cNvPr>
          <p:cNvSpPr/>
          <p:nvPr/>
        </p:nvSpPr>
        <p:spPr>
          <a:xfrm>
            <a:off x="713225" y="2848500"/>
            <a:ext cx="435000" cy="435000"/>
          </a:xfrm>
          <a:prstGeom prst="ellipse">
            <a:avLst/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noProof="0" dirty="0"/>
          </a:p>
        </p:txBody>
      </p:sp>
      <p:sp>
        <p:nvSpPr>
          <p:cNvPr id="734" name="Google Shape;734;p67">
            <a:extLst>
              <a:ext uri="{FF2B5EF4-FFF2-40B4-BE49-F238E27FC236}">
                <a16:creationId xmlns:a16="http://schemas.microsoft.com/office/drawing/2014/main" id="{A3D5C458-8488-0E9D-CBF3-41D5562E9D25}"/>
              </a:ext>
            </a:extLst>
          </p:cNvPr>
          <p:cNvSpPr/>
          <p:nvPr/>
        </p:nvSpPr>
        <p:spPr>
          <a:xfrm>
            <a:off x="713225" y="3511075"/>
            <a:ext cx="435000" cy="435000"/>
          </a:xfrm>
          <a:prstGeom prst="ellipse">
            <a:avLst/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noProof="0" dirty="0"/>
          </a:p>
        </p:txBody>
      </p:sp>
      <p:sp>
        <p:nvSpPr>
          <p:cNvPr id="736" name="Google Shape;736;p67">
            <a:extLst>
              <a:ext uri="{FF2B5EF4-FFF2-40B4-BE49-F238E27FC236}">
                <a16:creationId xmlns:a16="http://schemas.microsoft.com/office/drawing/2014/main" id="{2F48ECBF-66BA-765D-BA39-D5799DBACEE4}"/>
              </a:ext>
            </a:extLst>
          </p:cNvPr>
          <p:cNvSpPr/>
          <p:nvPr/>
        </p:nvSpPr>
        <p:spPr>
          <a:xfrm>
            <a:off x="774476" y="1637486"/>
            <a:ext cx="312505" cy="206720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noProof="0" dirty="0">
              <a:solidFill>
                <a:srgbClr val="435D74"/>
              </a:solidFill>
            </a:endParaRPr>
          </a:p>
        </p:txBody>
      </p:sp>
      <p:sp>
        <p:nvSpPr>
          <p:cNvPr id="738" name="Google Shape;738;p67">
            <a:extLst>
              <a:ext uri="{FF2B5EF4-FFF2-40B4-BE49-F238E27FC236}">
                <a16:creationId xmlns:a16="http://schemas.microsoft.com/office/drawing/2014/main" id="{622F62F5-CF37-4796-14D8-8A71F3C61A95}"/>
              </a:ext>
            </a:extLst>
          </p:cNvPr>
          <p:cNvSpPr/>
          <p:nvPr/>
        </p:nvSpPr>
        <p:spPr>
          <a:xfrm>
            <a:off x="774476" y="2962648"/>
            <a:ext cx="312505" cy="206720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noProof="0" dirty="0">
              <a:solidFill>
                <a:srgbClr val="435D74"/>
              </a:solidFill>
            </a:endParaRPr>
          </a:p>
        </p:txBody>
      </p:sp>
      <p:sp>
        <p:nvSpPr>
          <p:cNvPr id="739" name="Google Shape;739;p67">
            <a:extLst>
              <a:ext uri="{FF2B5EF4-FFF2-40B4-BE49-F238E27FC236}">
                <a16:creationId xmlns:a16="http://schemas.microsoft.com/office/drawing/2014/main" id="{3FCED5AE-1A88-8463-24C2-2FD010FBBF59}"/>
              </a:ext>
            </a:extLst>
          </p:cNvPr>
          <p:cNvSpPr/>
          <p:nvPr/>
        </p:nvSpPr>
        <p:spPr>
          <a:xfrm>
            <a:off x="774476" y="3625211"/>
            <a:ext cx="312505" cy="206720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noProof="0" dirty="0">
              <a:solidFill>
                <a:srgbClr val="435D74"/>
              </a:solidFill>
            </a:endParaRPr>
          </a:p>
        </p:txBody>
      </p:sp>
      <p:pic>
        <p:nvPicPr>
          <p:cNvPr id="741" name="Google Shape;741;p67">
            <a:extLst>
              <a:ext uri="{FF2B5EF4-FFF2-40B4-BE49-F238E27FC236}">
                <a16:creationId xmlns:a16="http://schemas.microsoft.com/office/drawing/2014/main" id="{4E9AAB92-67AA-4469-052D-7247B44AFB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253" y="3316030"/>
            <a:ext cx="2306296" cy="128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67">
            <a:extLst>
              <a:ext uri="{FF2B5EF4-FFF2-40B4-BE49-F238E27FC236}">
                <a16:creationId xmlns:a16="http://schemas.microsoft.com/office/drawing/2014/main" id="{82F5B8B0-0111-CCAD-95C9-85038DFAFC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1825" y="2340927"/>
            <a:ext cx="471250" cy="70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67">
            <a:extLst>
              <a:ext uri="{FF2B5EF4-FFF2-40B4-BE49-F238E27FC236}">
                <a16:creationId xmlns:a16="http://schemas.microsoft.com/office/drawing/2014/main" id="{C8414317-2691-F730-8BF7-2D038BA9F79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0600" y="1458408"/>
            <a:ext cx="550179" cy="5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38;p67">
            <a:extLst>
              <a:ext uri="{FF2B5EF4-FFF2-40B4-BE49-F238E27FC236}">
                <a16:creationId xmlns:a16="http://schemas.microsoft.com/office/drawing/2014/main" id="{DCE8502F-99C3-A22F-848B-D0CD48A6AC46}"/>
              </a:ext>
            </a:extLst>
          </p:cNvPr>
          <p:cNvSpPr/>
          <p:nvPr/>
        </p:nvSpPr>
        <p:spPr>
          <a:xfrm>
            <a:off x="774472" y="2300046"/>
            <a:ext cx="312505" cy="206720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noProof="0" dirty="0">
              <a:solidFill>
                <a:srgbClr val="435D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879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1"/>
          <p:cNvSpPr txBox="1">
            <a:spLocks noGrp="1"/>
          </p:cNvSpPr>
          <p:nvPr>
            <p:ph type="title"/>
          </p:nvPr>
        </p:nvSpPr>
        <p:spPr>
          <a:xfrm>
            <a:off x="1663700" y="954750"/>
            <a:ext cx="5816700" cy="323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Demo-ul aplicatiei</a:t>
            </a:r>
            <a:endParaRPr dirty="0"/>
          </a:p>
        </p:txBody>
      </p:sp>
      <p:pic>
        <p:nvPicPr>
          <p:cNvPr id="362" name="Google Shape;3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975" y="3146525"/>
            <a:ext cx="2662701" cy="14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5" y="539500"/>
            <a:ext cx="496999" cy="73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3877" y="539500"/>
            <a:ext cx="502374" cy="52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216" y="3933399"/>
            <a:ext cx="658352" cy="67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77;p76">
            <a:extLst>
              <a:ext uri="{FF2B5EF4-FFF2-40B4-BE49-F238E27FC236}">
                <a16:creationId xmlns:a16="http://schemas.microsoft.com/office/drawing/2014/main" id="{1344F1B3-2278-B6D6-59CF-CAB88276E4D6}"/>
              </a:ext>
            </a:extLst>
          </p:cNvPr>
          <p:cNvSpPr/>
          <p:nvPr/>
        </p:nvSpPr>
        <p:spPr>
          <a:xfrm>
            <a:off x="568925" y="1567188"/>
            <a:ext cx="4389900" cy="799776"/>
          </a:xfrm>
          <a:prstGeom prst="roundRect">
            <a:avLst>
              <a:gd name="adj" fmla="val 50000"/>
            </a:avLst>
          </a:prstGeom>
          <a:noFill/>
          <a:ln w="19050" cap="rnd" cmpd="sng">
            <a:solidFill>
              <a:srgbClr val="40142E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78;p76">
            <a:extLst>
              <a:ext uri="{FF2B5EF4-FFF2-40B4-BE49-F238E27FC236}">
                <a16:creationId xmlns:a16="http://schemas.microsoft.com/office/drawing/2014/main" id="{F4B43AB8-F54B-87D1-6F0E-51CA95854EC5}"/>
              </a:ext>
            </a:extLst>
          </p:cNvPr>
          <p:cNvSpPr txBox="1">
            <a:spLocks/>
          </p:cNvSpPr>
          <p:nvPr/>
        </p:nvSpPr>
        <p:spPr>
          <a:xfrm>
            <a:off x="1110000" y="401388"/>
            <a:ext cx="34656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 b="0" i="0" u="none" strike="noStrike" cap="none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pPr algn="ctr"/>
            <a:r>
              <a:rPr lang="en-US" sz="6000" dirty="0"/>
              <a:t>Multumesc!</a:t>
            </a:r>
          </a:p>
        </p:txBody>
      </p:sp>
      <p:sp>
        <p:nvSpPr>
          <p:cNvPr id="13" name="Google Shape;880;p76">
            <a:extLst>
              <a:ext uri="{FF2B5EF4-FFF2-40B4-BE49-F238E27FC236}">
                <a16:creationId xmlns:a16="http://schemas.microsoft.com/office/drawing/2014/main" id="{7C61E8CC-E4B8-1F31-C5B1-ECD4C6B37C5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31075" y="1670937"/>
            <a:ext cx="3465600" cy="90081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hewy" panose="020B0604020202020204" charset="0"/>
              </a:rPr>
              <a:t>Intrebari?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hewy" panose="020B0604020202020204" charset="0"/>
              </a:rPr>
              <a:t>Popescu Paullo-Robertto Karloss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hewy" panose="020B0604020202020204" charset="0"/>
            </a:endParaRPr>
          </a:p>
        </p:txBody>
      </p:sp>
      <p:pic>
        <p:nvPicPr>
          <p:cNvPr id="14" name="Google Shape;899;p76">
            <a:extLst>
              <a:ext uri="{FF2B5EF4-FFF2-40B4-BE49-F238E27FC236}">
                <a16:creationId xmlns:a16="http://schemas.microsoft.com/office/drawing/2014/main" id="{C4FB655F-A2C0-905F-06B1-7B0F1E23EC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887" y="1234447"/>
            <a:ext cx="385975" cy="57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00;p76">
            <a:extLst>
              <a:ext uri="{FF2B5EF4-FFF2-40B4-BE49-F238E27FC236}">
                <a16:creationId xmlns:a16="http://schemas.microsoft.com/office/drawing/2014/main" id="{9DDCB2DA-168E-EB0D-951E-6AB97CE1C32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321" y="401400"/>
            <a:ext cx="348999" cy="36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897;p76">
            <a:extLst>
              <a:ext uri="{FF2B5EF4-FFF2-40B4-BE49-F238E27FC236}">
                <a16:creationId xmlns:a16="http://schemas.microsoft.com/office/drawing/2014/main" id="{1C3CC4C4-11A3-9215-D379-EA0B156B4EC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9767" y="3092775"/>
            <a:ext cx="2150364" cy="170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898;p76">
            <a:extLst>
              <a:ext uri="{FF2B5EF4-FFF2-40B4-BE49-F238E27FC236}">
                <a16:creationId xmlns:a16="http://schemas.microsoft.com/office/drawing/2014/main" id="{73CDE294-5799-1467-AB65-46A4CCBAE7D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301201" y="304807"/>
            <a:ext cx="2150350" cy="164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01;p76">
            <a:extLst>
              <a:ext uri="{FF2B5EF4-FFF2-40B4-BE49-F238E27FC236}">
                <a16:creationId xmlns:a16="http://schemas.microsoft.com/office/drawing/2014/main" id="{4B73DAEC-3190-D301-9B5C-E9DBE937E2E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05300" y="2323900"/>
            <a:ext cx="495900" cy="5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65;p59">
            <a:extLst>
              <a:ext uri="{FF2B5EF4-FFF2-40B4-BE49-F238E27FC236}">
                <a16:creationId xmlns:a16="http://schemas.microsoft.com/office/drawing/2014/main" id="{3244C209-AF21-40F9-813D-CF8FC74C799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255400" y="3233984"/>
            <a:ext cx="2527950" cy="1388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/>
          <p:nvPr/>
        </p:nvSpPr>
        <p:spPr>
          <a:xfrm>
            <a:off x="1734750" y="1029900"/>
            <a:ext cx="5674500" cy="3083700"/>
          </a:xfrm>
          <a:prstGeom prst="roundRect">
            <a:avLst>
              <a:gd name="adj" fmla="val 50000"/>
            </a:avLst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6"/>
          <p:cNvSpPr txBox="1">
            <a:spLocks noGrp="1"/>
          </p:cNvSpPr>
          <p:nvPr>
            <p:ph type="title"/>
          </p:nvPr>
        </p:nvSpPr>
        <p:spPr>
          <a:xfrm>
            <a:off x="2412550" y="2553894"/>
            <a:ext cx="43188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Introducere</a:t>
            </a:r>
            <a:endParaRPr dirty="0"/>
          </a:p>
        </p:txBody>
      </p:sp>
      <p:sp>
        <p:nvSpPr>
          <p:cNvPr id="291" name="Google Shape;291;p46"/>
          <p:cNvSpPr txBox="1">
            <a:spLocks noGrp="1"/>
          </p:cNvSpPr>
          <p:nvPr>
            <p:ph type="title" idx="2"/>
          </p:nvPr>
        </p:nvSpPr>
        <p:spPr>
          <a:xfrm>
            <a:off x="3217030" y="1464588"/>
            <a:ext cx="2709900" cy="95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280414" y="539507"/>
            <a:ext cx="2150350" cy="164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11475" y="2920025"/>
            <a:ext cx="2373526" cy="188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3878" y="916269"/>
            <a:ext cx="440400" cy="5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4875" y="4100025"/>
            <a:ext cx="495900" cy="5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225" y="539500"/>
            <a:ext cx="377100" cy="35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/>
          <p:nvPr/>
        </p:nvSpPr>
        <p:spPr>
          <a:xfrm>
            <a:off x="1947675" y="3100450"/>
            <a:ext cx="5248500" cy="576600"/>
          </a:xfrm>
          <a:prstGeom prst="roundRect">
            <a:avLst>
              <a:gd name="adj" fmla="val 50000"/>
            </a:avLst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8"/>
          <p:cNvSpPr txBox="1">
            <a:spLocks noGrp="1"/>
          </p:cNvSpPr>
          <p:nvPr>
            <p:ph type="title"/>
          </p:nvPr>
        </p:nvSpPr>
        <p:spPr>
          <a:xfrm>
            <a:off x="500063" y="1466450"/>
            <a:ext cx="8210550" cy="140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400 milioane</a:t>
            </a:r>
            <a:endParaRPr dirty="0"/>
          </a:p>
        </p:txBody>
      </p:sp>
      <p:sp>
        <p:nvSpPr>
          <p:cNvPr id="312" name="Google Shape;312;p48"/>
          <p:cNvSpPr txBox="1">
            <a:spLocks noGrp="1"/>
          </p:cNvSpPr>
          <p:nvPr>
            <p:ph type="subTitle" idx="1"/>
          </p:nvPr>
        </p:nvSpPr>
        <p:spPr>
          <a:xfrm>
            <a:off x="2107875" y="3212650"/>
            <a:ext cx="4928700" cy="35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Animale care nu au un stăpân</a:t>
            </a:r>
            <a:endParaRPr dirty="0"/>
          </a:p>
        </p:txBody>
      </p:sp>
      <p:pic>
        <p:nvPicPr>
          <p:cNvPr id="313" name="Google Shape;3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3675" y="539500"/>
            <a:ext cx="1767100" cy="12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8925" y="4011175"/>
            <a:ext cx="581851" cy="5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5" y="3208475"/>
            <a:ext cx="1459325" cy="14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225" y="539497"/>
            <a:ext cx="429475" cy="6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/>
          <p:nvPr/>
        </p:nvSpPr>
        <p:spPr>
          <a:xfrm>
            <a:off x="1947675" y="3100450"/>
            <a:ext cx="5248500" cy="576600"/>
          </a:xfrm>
          <a:prstGeom prst="roundRect">
            <a:avLst>
              <a:gd name="adj" fmla="val 50000"/>
            </a:avLst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8"/>
          <p:cNvSpPr txBox="1">
            <a:spLocks noGrp="1"/>
          </p:cNvSpPr>
          <p:nvPr>
            <p:ph type="title"/>
          </p:nvPr>
        </p:nvSpPr>
        <p:spPr>
          <a:xfrm>
            <a:off x="500063" y="1466450"/>
            <a:ext cx="8210550" cy="140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</a:t>
            </a:r>
            <a:r>
              <a:rPr lang="ro-RO" dirty="0"/>
              <a:t> milioane</a:t>
            </a:r>
            <a:endParaRPr dirty="0"/>
          </a:p>
        </p:txBody>
      </p:sp>
      <p:sp>
        <p:nvSpPr>
          <p:cNvPr id="312" name="Google Shape;312;p48"/>
          <p:cNvSpPr txBox="1">
            <a:spLocks noGrp="1"/>
          </p:cNvSpPr>
          <p:nvPr>
            <p:ph type="subTitle" idx="1"/>
          </p:nvPr>
        </p:nvSpPr>
        <p:spPr>
          <a:xfrm>
            <a:off x="2107875" y="3212650"/>
            <a:ext cx="4928700" cy="35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Anual sunt eutanasiate</a:t>
            </a:r>
            <a:endParaRPr dirty="0"/>
          </a:p>
        </p:txBody>
      </p:sp>
      <p:pic>
        <p:nvPicPr>
          <p:cNvPr id="313" name="Google Shape;3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3675" y="539500"/>
            <a:ext cx="1767100" cy="12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8925" y="4011175"/>
            <a:ext cx="581851" cy="5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5" y="3208475"/>
            <a:ext cx="1459325" cy="14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225" y="539497"/>
            <a:ext cx="429475" cy="638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4418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9"/>
          <p:cNvSpPr/>
          <p:nvPr/>
        </p:nvSpPr>
        <p:spPr>
          <a:xfrm>
            <a:off x="2196300" y="1578300"/>
            <a:ext cx="4751400" cy="1986900"/>
          </a:xfrm>
          <a:prstGeom prst="roundRect">
            <a:avLst>
              <a:gd name="adj" fmla="val 50000"/>
            </a:avLst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9"/>
          <p:cNvSpPr txBox="1">
            <a:spLocks noGrp="1"/>
          </p:cNvSpPr>
          <p:nvPr>
            <p:ph type="title" idx="2"/>
          </p:nvPr>
        </p:nvSpPr>
        <p:spPr>
          <a:xfrm>
            <a:off x="2611201" y="1988675"/>
            <a:ext cx="1087500" cy="116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560" name="Google Shape;560;p59"/>
          <p:cNvSpPr txBox="1">
            <a:spLocks noGrp="1"/>
          </p:cNvSpPr>
          <p:nvPr>
            <p:ph type="title"/>
          </p:nvPr>
        </p:nvSpPr>
        <p:spPr>
          <a:xfrm>
            <a:off x="4124627" y="1988663"/>
            <a:ext cx="2408100" cy="13355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Tehnologii folosite</a:t>
            </a:r>
            <a:endParaRPr dirty="0"/>
          </a:p>
        </p:txBody>
      </p:sp>
      <p:pic>
        <p:nvPicPr>
          <p:cNvPr id="561" name="Google Shape;56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975" y="499825"/>
            <a:ext cx="426049" cy="5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23751" y="3556600"/>
            <a:ext cx="1096499" cy="105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8650" y="539500"/>
            <a:ext cx="622125" cy="6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225" y="539500"/>
            <a:ext cx="510901" cy="4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255400" y="3233984"/>
            <a:ext cx="2527950" cy="138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0642" y="3074662"/>
            <a:ext cx="2150364" cy="170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411900" cy="56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Tehnologii folosite</a:t>
            </a:r>
            <a:endParaRPr dirty="0"/>
          </a:p>
        </p:txBody>
      </p:sp>
      <p:sp>
        <p:nvSpPr>
          <p:cNvPr id="726" name="Google Shape;726;p67"/>
          <p:cNvSpPr/>
          <p:nvPr/>
        </p:nvSpPr>
        <p:spPr>
          <a:xfrm>
            <a:off x="1440075" y="3511019"/>
            <a:ext cx="3978300" cy="435000"/>
          </a:xfrm>
          <a:prstGeom prst="roundRect">
            <a:avLst>
              <a:gd name="adj" fmla="val 50000"/>
            </a:avLst>
          </a:prstGeom>
          <a:noFill/>
          <a:ln w="19050" cap="rnd" cmpd="sng">
            <a:solidFill>
              <a:srgbClr val="40142E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</a:t>
            </a:r>
            <a:endParaRPr dirty="0"/>
          </a:p>
        </p:txBody>
      </p:sp>
      <p:sp>
        <p:nvSpPr>
          <p:cNvPr id="727" name="Google Shape;727;p67"/>
          <p:cNvSpPr/>
          <p:nvPr/>
        </p:nvSpPr>
        <p:spPr>
          <a:xfrm>
            <a:off x="1440075" y="4173575"/>
            <a:ext cx="3978300" cy="435000"/>
          </a:xfrm>
          <a:prstGeom prst="roundRect">
            <a:avLst>
              <a:gd name="adj" fmla="val 50000"/>
            </a:avLst>
          </a:prstGeom>
          <a:noFill/>
          <a:ln w="19050" cap="rnd" cmpd="sng">
            <a:solidFill>
              <a:srgbClr val="40142E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dk1"/>
                </a:solidFill>
                <a:latin typeface="Montserrat"/>
                <a:sym typeface="Montserrat"/>
              </a:rPr>
              <a:t>Gradle cu Kotlin DSL</a:t>
            </a:r>
            <a:endParaRPr dirty="0"/>
          </a:p>
        </p:txBody>
      </p:sp>
      <p:sp>
        <p:nvSpPr>
          <p:cNvPr id="728" name="Google Shape;728;p67"/>
          <p:cNvSpPr/>
          <p:nvPr/>
        </p:nvSpPr>
        <p:spPr>
          <a:xfrm>
            <a:off x="1440075" y="1523350"/>
            <a:ext cx="3978300" cy="435000"/>
          </a:xfrm>
          <a:prstGeom prst="roundRect">
            <a:avLst>
              <a:gd name="adj" fmla="val 50000"/>
            </a:avLst>
          </a:prstGeom>
          <a:noFill/>
          <a:ln w="19050" cap="rnd" cmpd="sng">
            <a:solidFill>
              <a:srgbClr val="40142E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Android</a:t>
            </a:r>
            <a:endParaRPr dirty="0"/>
          </a:p>
        </p:txBody>
      </p:sp>
      <p:sp>
        <p:nvSpPr>
          <p:cNvPr id="729" name="Google Shape;729;p67"/>
          <p:cNvSpPr/>
          <p:nvPr/>
        </p:nvSpPr>
        <p:spPr>
          <a:xfrm>
            <a:off x="1440075" y="2185906"/>
            <a:ext cx="3978300" cy="435000"/>
          </a:xfrm>
          <a:prstGeom prst="roundRect">
            <a:avLst>
              <a:gd name="adj" fmla="val 50000"/>
            </a:avLst>
          </a:prstGeom>
          <a:noFill/>
          <a:ln w="19050" cap="rnd" cmpd="sng">
            <a:solidFill>
              <a:srgbClr val="40142E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Firebase</a:t>
            </a:r>
            <a:endParaRPr dirty="0"/>
          </a:p>
        </p:txBody>
      </p:sp>
      <p:sp>
        <p:nvSpPr>
          <p:cNvPr id="730" name="Google Shape;730;p67"/>
          <p:cNvSpPr/>
          <p:nvPr/>
        </p:nvSpPr>
        <p:spPr>
          <a:xfrm>
            <a:off x="1440075" y="2848463"/>
            <a:ext cx="3978300" cy="435000"/>
          </a:xfrm>
          <a:prstGeom prst="roundRect">
            <a:avLst>
              <a:gd name="adj" fmla="val 50000"/>
            </a:avLst>
          </a:prstGeom>
          <a:noFill/>
          <a:ln w="19050" cap="rnd" cmpd="sng">
            <a:solidFill>
              <a:srgbClr val="40142E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Room</a:t>
            </a:r>
            <a:endParaRPr dirty="0"/>
          </a:p>
        </p:txBody>
      </p:sp>
      <p:sp>
        <p:nvSpPr>
          <p:cNvPr id="731" name="Google Shape;731;p67"/>
          <p:cNvSpPr/>
          <p:nvPr/>
        </p:nvSpPr>
        <p:spPr>
          <a:xfrm>
            <a:off x="713225" y="1523350"/>
            <a:ext cx="435000" cy="435000"/>
          </a:xfrm>
          <a:prstGeom prst="ellipse">
            <a:avLst/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67"/>
          <p:cNvSpPr/>
          <p:nvPr/>
        </p:nvSpPr>
        <p:spPr>
          <a:xfrm>
            <a:off x="713225" y="2185925"/>
            <a:ext cx="435000" cy="435000"/>
          </a:xfrm>
          <a:prstGeom prst="ellipse">
            <a:avLst/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67"/>
          <p:cNvSpPr/>
          <p:nvPr/>
        </p:nvSpPr>
        <p:spPr>
          <a:xfrm>
            <a:off x="713225" y="2848500"/>
            <a:ext cx="435000" cy="435000"/>
          </a:xfrm>
          <a:prstGeom prst="ellipse">
            <a:avLst/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67"/>
          <p:cNvSpPr/>
          <p:nvPr/>
        </p:nvSpPr>
        <p:spPr>
          <a:xfrm>
            <a:off x="713225" y="3511075"/>
            <a:ext cx="435000" cy="435000"/>
          </a:xfrm>
          <a:prstGeom prst="ellipse">
            <a:avLst/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67"/>
          <p:cNvSpPr/>
          <p:nvPr/>
        </p:nvSpPr>
        <p:spPr>
          <a:xfrm>
            <a:off x="713225" y="4173650"/>
            <a:ext cx="435000" cy="435000"/>
          </a:xfrm>
          <a:prstGeom prst="ellipse">
            <a:avLst/>
          </a:prstGeom>
          <a:noFill/>
          <a:ln w="19050" cap="rnd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67"/>
          <p:cNvSpPr/>
          <p:nvPr/>
        </p:nvSpPr>
        <p:spPr>
          <a:xfrm>
            <a:off x="774476" y="1637486"/>
            <a:ext cx="312505" cy="206720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738" name="Google Shape;738;p67"/>
          <p:cNvSpPr/>
          <p:nvPr/>
        </p:nvSpPr>
        <p:spPr>
          <a:xfrm>
            <a:off x="774476" y="2962648"/>
            <a:ext cx="312505" cy="206720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739" name="Google Shape;739;p67"/>
          <p:cNvSpPr/>
          <p:nvPr/>
        </p:nvSpPr>
        <p:spPr>
          <a:xfrm>
            <a:off x="774476" y="3625211"/>
            <a:ext cx="312505" cy="206720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pic>
        <p:nvPicPr>
          <p:cNvPr id="741" name="Google Shape;74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253" y="3316030"/>
            <a:ext cx="2306296" cy="128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1825" y="2340927"/>
            <a:ext cx="471250" cy="70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0600" y="1458408"/>
            <a:ext cx="550179" cy="5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38;p67">
            <a:extLst>
              <a:ext uri="{FF2B5EF4-FFF2-40B4-BE49-F238E27FC236}">
                <a16:creationId xmlns:a16="http://schemas.microsoft.com/office/drawing/2014/main" id="{1B2E704E-B4C2-87A9-2136-7EFA4C1C8E27}"/>
              </a:ext>
            </a:extLst>
          </p:cNvPr>
          <p:cNvSpPr/>
          <p:nvPr/>
        </p:nvSpPr>
        <p:spPr>
          <a:xfrm>
            <a:off x="774472" y="2300046"/>
            <a:ext cx="312505" cy="206720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" name="Google Shape;738;p67">
            <a:extLst>
              <a:ext uri="{FF2B5EF4-FFF2-40B4-BE49-F238E27FC236}">
                <a16:creationId xmlns:a16="http://schemas.microsoft.com/office/drawing/2014/main" id="{FA927B5F-BE08-5B2C-8A52-228E47984DEF}"/>
              </a:ext>
            </a:extLst>
          </p:cNvPr>
          <p:cNvSpPr/>
          <p:nvPr/>
        </p:nvSpPr>
        <p:spPr>
          <a:xfrm>
            <a:off x="774472" y="4287715"/>
            <a:ext cx="312505" cy="206720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5"/>
          <p:cNvSpPr/>
          <p:nvPr/>
        </p:nvSpPr>
        <p:spPr>
          <a:xfrm>
            <a:off x="1104525" y="1853100"/>
            <a:ext cx="6934800" cy="1437300"/>
          </a:xfrm>
          <a:prstGeom prst="roundRect">
            <a:avLst>
              <a:gd name="adj" fmla="val 50000"/>
            </a:avLst>
          </a:prstGeom>
          <a:noFill/>
          <a:ln w="19050" cap="rnd" cmpd="sng">
            <a:solidFill>
              <a:srgbClr val="40142E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55"/>
          <p:cNvSpPr txBox="1">
            <a:spLocks noGrp="1"/>
          </p:cNvSpPr>
          <p:nvPr>
            <p:ph type="title"/>
          </p:nvPr>
        </p:nvSpPr>
        <p:spPr>
          <a:xfrm>
            <a:off x="2906427" y="2260500"/>
            <a:ext cx="5461726" cy="62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Cerinte functionale</a:t>
            </a:r>
            <a:endParaRPr sz="5000" dirty="0"/>
          </a:p>
        </p:txBody>
      </p:sp>
      <p:sp>
        <p:nvSpPr>
          <p:cNvPr id="436" name="Google Shape;436;p55"/>
          <p:cNvSpPr txBox="1">
            <a:spLocks noGrp="1"/>
          </p:cNvSpPr>
          <p:nvPr>
            <p:ph type="title" idx="2"/>
          </p:nvPr>
        </p:nvSpPr>
        <p:spPr>
          <a:xfrm>
            <a:off x="1494300" y="2009700"/>
            <a:ext cx="1158300" cy="112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438" name="Google Shape;43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975" y="3146525"/>
            <a:ext cx="2662701" cy="14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14" y="539507"/>
            <a:ext cx="2150350" cy="164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8750" y="1572100"/>
            <a:ext cx="426049" cy="5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225" y="4061725"/>
            <a:ext cx="532549" cy="54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7E9E8698-DB83-E584-4CB7-70E3DFC0D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5">
            <a:extLst>
              <a:ext uri="{FF2B5EF4-FFF2-40B4-BE49-F238E27FC236}">
                <a16:creationId xmlns:a16="http://schemas.microsoft.com/office/drawing/2014/main" id="{ACC067B4-23BF-80A5-5EA1-0ABF56163FD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1050" y="112353"/>
            <a:ext cx="994943" cy="61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>
            <a:extLst>
              <a:ext uri="{FF2B5EF4-FFF2-40B4-BE49-F238E27FC236}">
                <a16:creationId xmlns:a16="http://schemas.microsoft.com/office/drawing/2014/main" id="{6E2D0F83-904F-CEC2-4B6E-D5585D38273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3940" y="39134"/>
            <a:ext cx="689500" cy="688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>
            <a:extLst>
              <a:ext uri="{FF2B5EF4-FFF2-40B4-BE49-F238E27FC236}">
                <a16:creationId xmlns:a16="http://schemas.microsoft.com/office/drawing/2014/main" id="{C719C229-8E21-E309-91F8-6D0C72F2DDE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471" y="3085612"/>
            <a:ext cx="325051" cy="33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5">
            <a:extLst>
              <a:ext uri="{FF2B5EF4-FFF2-40B4-BE49-F238E27FC236}">
                <a16:creationId xmlns:a16="http://schemas.microsoft.com/office/drawing/2014/main" id="{36424418-E353-AAA1-FA08-0FBE31B3A78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95835" y="3398259"/>
            <a:ext cx="427001" cy="5656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6D4D8DEF-E688-4617-7E1F-B733166BB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080315"/>
              </p:ext>
            </p:extLst>
          </p:nvPr>
        </p:nvGraphicFramePr>
        <p:xfrm>
          <a:off x="1105882" y="216935"/>
          <a:ext cx="7238058" cy="4818615"/>
        </p:xfrm>
        <a:graphic>
          <a:graphicData uri="http://schemas.openxmlformats.org/drawingml/2006/table">
            <a:tbl>
              <a:tblPr firstRow="1" bandRow="1">
                <a:tableStyleId>{ECB22E6D-C187-4C42-80E1-F4C47E76AE94}</a:tableStyleId>
              </a:tblPr>
              <a:tblGrid>
                <a:gridCol w="3619029">
                  <a:extLst>
                    <a:ext uri="{9D8B030D-6E8A-4147-A177-3AD203B41FA5}">
                      <a16:colId xmlns:a16="http://schemas.microsoft.com/office/drawing/2014/main" val="3708709204"/>
                    </a:ext>
                  </a:extLst>
                </a:gridCol>
                <a:gridCol w="3619029">
                  <a:extLst>
                    <a:ext uri="{9D8B030D-6E8A-4147-A177-3AD203B41FA5}">
                      <a16:colId xmlns:a16="http://schemas.microsoft.com/office/drawing/2014/main" val="2417189863"/>
                    </a:ext>
                  </a:extLst>
                </a:gridCol>
              </a:tblGrid>
              <a:tr h="272458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Cerin</a:t>
                      </a:r>
                      <a:r>
                        <a:rPr lang="ro-RO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ț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lang="it-IT" sz="10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dirty="0">
                          <a:effectLst/>
                        </a:rPr>
                        <a:t>Justificare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635488052"/>
                  </a:ext>
                </a:extLst>
              </a:tr>
              <a:tr h="428148"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</a:rPr>
                        <a:t>Trebuie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să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mă</a:t>
                      </a:r>
                      <a:r>
                        <a:rPr lang="en-US" sz="1000" dirty="0">
                          <a:effectLst/>
                        </a:rPr>
                        <a:t> pot </a:t>
                      </a:r>
                      <a:r>
                        <a:rPr lang="en-US" sz="1000" dirty="0" err="1">
                          <a:effectLst/>
                        </a:rPr>
                        <a:t>autentifica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și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să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îmi</a:t>
                      </a:r>
                      <a:r>
                        <a:rPr lang="en-US" sz="1000" dirty="0">
                          <a:effectLst/>
                        </a:rPr>
                        <a:t> pot </a:t>
                      </a:r>
                      <a:r>
                        <a:rPr lang="en-US" sz="1000" dirty="0" err="1">
                          <a:effectLst/>
                        </a:rPr>
                        <a:t>reseta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parola</a:t>
                      </a:r>
                      <a:endParaRPr lang="en-US" sz="10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it-IT" sz="1000" dirty="0">
                          <a:effectLst/>
                        </a:rPr>
                        <a:t>Pentru a-mi menține securizat contul și a putea recupera accesul dacă am uitat parola.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24313431"/>
                  </a:ext>
                </a:extLst>
              </a:tr>
              <a:tr h="428148"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</a:rPr>
                        <a:t>Trebuie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să</a:t>
                      </a:r>
                      <a:r>
                        <a:rPr lang="en-US" sz="1000" dirty="0">
                          <a:effectLst/>
                        </a:rPr>
                        <a:t> pot </a:t>
                      </a:r>
                      <a:r>
                        <a:rPr lang="en-US" sz="1000" dirty="0" err="1">
                          <a:effectLst/>
                        </a:rPr>
                        <a:t>autentifica</a:t>
                      </a:r>
                      <a:r>
                        <a:rPr lang="en-US" sz="1000" dirty="0">
                          <a:effectLst/>
                        </a:rPr>
                        <a:t>/</a:t>
                      </a:r>
                      <a:r>
                        <a:rPr lang="en-US" sz="1000" dirty="0" err="1">
                          <a:effectLst/>
                        </a:rPr>
                        <a:t>inregistra</a:t>
                      </a:r>
                      <a:r>
                        <a:rPr lang="en-US" sz="1000" dirty="0">
                          <a:effectLst/>
                        </a:rPr>
                        <a:t> cu </a:t>
                      </a:r>
                      <a:r>
                        <a:rPr lang="en-US" sz="1000" dirty="0" err="1">
                          <a:effectLst/>
                        </a:rPr>
                        <a:t>contul</a:t>
                      </a:r>
                      <a:r>
                        <a:rPr lang="en-US" sz="1000" dirty="0">
                          <a:effectLst/>
                        </a:rPr>
                        <a:t> de Google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it-IT" sz="1000" dirty="0">
                          <a:effectLst/>
                        </a:rPr>
                        <a:t>Pentru a facilita accesul rapid și convenabil, folosind serviciile Google.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617547949"/>
                  </a:ext>
                </a:extLst>
              </a:tr>
              <a:tr h="272458"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</a:rPr>
                        <a:t>Trebuie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să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mă</a:t>
                      </a:r>
                      <a:r>
                        <a:rPr lang="en-US" sz="1000" dirty="0">
                          <a:effectLst/>
                        </a:rPr>
                        <a:t> pot </a:t>
                      </a:r>
                      <a:r>
                        <a:rPr lang="en-US" sz="1000" dirty="0" err="1">
                          <a:effectLst/>
                        </a:rPr>
                        <a:t>deloga</a:t>
                      </a:r>
                      <a:r>
                        <a:rPr lang="en-US" sz="1000" dirty="0">
                          <a:effectLst/>
                        </a:rPr>
                        <a:t> de pe </a:t>
                      </a:r>
                      <a:r>
                        <a:rPr lang="en-US" sz="1000" dirty="0" err="1">
                          <a:effectLst/>
                        </a:rPr>
                        <a:t>cont</a:t>
                      </a:r>
                      <a:endParaRPr lang="en-US" sz="10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effectLst/>
                        </a:rPr>
                        <a:t>Pentru a asigura securitatea contului meu.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602901027"/>
                  </a:ext>
                </a:extLst>
              </a:tr>
              <a:tr h="404795"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Trebuie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să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pot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vizualiza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și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actualiza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profilul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meu (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nume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email,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telefon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poză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etc.)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Pentru a menține informațiile mele personale corecte și actualizate.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929493"/>
                  </a:ext>
                </a:extLst>
              </a:tr>
              <a:tr h="404795"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Trebuie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să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pot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căuta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și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vizualiza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detalii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despre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animalele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disponibile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(specie,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rasă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vârstă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descriere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imagini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Pentru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găsi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mai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ușor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animalul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potrivit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nevoilor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și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preferințelor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mele.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998776"/>
                  </a:ext>
                </a:extLst>
              </a:tr>
              <a:tr h="404795"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Trebuie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să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pot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trimite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cereri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de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programare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la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centrul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de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animale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pentru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vizită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adopție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Pentru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stabili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data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și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ora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vizitei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în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adăpost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și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facilita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procesul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de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adopție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365668"/>
                  </a:ext>
                </a:extLst>
              </a:tr>
              <a:tr h="404795"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Trebuie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să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pot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vedea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statusul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cererilor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de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programare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în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așteptare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aprobat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respins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Pentru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 fi la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curent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cu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evoluția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și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rezultatul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solicitărilor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mele.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197541"/>
                  </a:ext>
                </a:extLst>
              </a:tr>
              <a:tr h="428148"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</a:rPr>
                        <a:t>Trebuie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să</a:t>
                      </a:r>
                      <a:r>
                        <a:rPr lang="en-US" sz="1000" dirty="0">
                          <a:effectLst/>
                        </a:rPr>
                        <a:t> pot </a:t>
                      </a:r>
                      <a:r>
                        <a:rPr lang="en-US" sz="1000" dirty="0" err="1">
                          <a:effectLst/>
                        </a:rPr>
                        <a:t>comunica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în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timp</a:t>
                      </a:r>
                      <a:r>
                        <a:rPr lang="en-US" sz="1000" dirty="0">
                          <a:effectLst/>
                        </a:rPr>
                        <a:t> real cu un </a:t>
                      </a:r>
                      <a:r>
                        <a:rPr lang="en-US" sz="1000" dirty="0" err="1">
                          <a:effectLst/>
                        </a:rPr>
                        <a:t>angajat</a:t>
                      </a:r>
                      <a:r>
                        <a:rPr lang="en-US" sz="1000" dirty="0">
                          <a:effectLst/>
                        </a:rPr>
                        <a:t> (chat/</a:t>
                      </a:r>
                      <a:r>
                        <a:rPr lang="en-US" sz="1000" dirty="0" err="1">
                          <a:effectLst/>
                        </a:rPr>
                        <a:t>asistent</a:t>
                      </a:r>
                      <a:r>
                        <a:rPr lang="en-US" sz="1000" dirty="0">
                          <a:effectLst/>
                        </a:rPr>
                        <a:t> virtual)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</a:rPr>
                        <a:t>Pentru</a:t>
                      </a:r>
                      <a:r>
                        <a:rPr lang="en-US" sz="1000" dirty="0">
                          <a:effectLst/>
                        </a:rPr>
                        <a:t> a </a:t>
                      </a:r>
                      <a:r>
                        <a:rPr lang="en-US" sz="1000" dirty="0" err="1">
                          <a:effectLst/>
                        </a:rPr>
                        <a:t>primi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informații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și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sfaturi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rapide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despre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procesul</a:t>
                      </a:r>
                      <a:r>
                        <a:rPr lang="en-US" sz="1000" dirty="0">
                          <a:effectLst/>
                        </a:rPr>
                        <a:t> de </a:t>
                      </a:r>
                      <a:r>
                        <a:rPr lang="en-US" sz="1000" dirty="0" err="1">
                          <a:effectLst/>
                        </a:rPr>
                        <a:t>adopție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sau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îngrijirea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animalelor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26315142"/>
                  </a:ext>
                </a:extLst>
              </a:tr>
              <a:tr h="404795"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Trebuie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să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pot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trimite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atașamente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poze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documente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în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chat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către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un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angajat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Pentru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facilita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comunicarea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și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oferi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documente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relevante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în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procesul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de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adopție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734958"/>
                  </a:ext>
                </a:extLst>
              </a:tr>
              <a:tr h="404795"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Trebuie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să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pot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șterge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mesaje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din chat (only for me, delete for everyone)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Pentru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gestiona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istoricul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conversațiilor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în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funcție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de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preferințele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mele.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45996"/>
                  </a:ext>
                </a:extLst>
              </a:tr>
              <a:tr h="560485"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Trebuie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să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pot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primi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notificări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despre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evenimente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majore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(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primire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mesaj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chat,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adopție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aprobare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cerere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respingere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cerere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Pentru a fi informat în timp util și a nu pierde informații importante.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485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148698"/>
      </p:ext>
    </p:extLst>
  </p:cSld>
  <p:clrMapOvr>
    <a:masterClrMapping/>
  </p:clrMapOvr>
</p:sld>
</file>

<file path=ppt/theme/theme1.xml><?xml version="1.0" encoding="utf-8"?>
<a:theme xmlns:a="http://schemas.openxmlformats.org/drawingml/2006/main" name="Cats and Dogs! by Slidesgo">
  <a:themeElements>
    <a:clrScheme name="Simple Light">
      <a:dk1>
        <a:srgbClr val="40142E"/>
      </a:dk1>
      <a:lt1>
        <a:srgbClr val="F3F3F3"/>
      </a:lt1>
      <a:dk2>
        <a:srgbClr val="C98228"/>
      </a:dk2>
      <a:lt2>
        <a:srgbClr val="F5D97F"/>
      </a:lt2>
      <a:accent1>
        <a:srgbClr val="3972B6"/>
      </a:accent1>
      <a:accent2>
        <a:srgbClr val="C0DFF1"/>
      </a:accent2>
      <a:accent3>
        <a:srgbClr val="91B0A9"/>
      </a:accent3>
      <a:accent4>
        <a:srgbClr val="C7CEC5"/>
      </a:accent4>
      <a:accent5>
        <a:srgbClr val="74365F"/>
      </a:accent5>
      <a:accent6>
        <a:srgbClr val="D889B4"/>
      </a:accent6>
      <a:hlink>
        <a:srgbClr val="4014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920</Words>
  <Application>Microsoft Office PowerPoint</Application>
  <PresentationFormat>On-screen Show (16:9)</PresentationFormat>
  <Paragraphs>128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Montserrat</vt:lpstr>
      <vt:lpstr>Chewy</vt:lpstr>
      <vt:lpstr>Cats and Dogs! by Slidesgo</vt:lpstr>
      <vt:lpstr>RescuePets</vt:lpstr>
      <vt:lpstr>Cuprins</vt:lpstr>
      <vt:lpstr>Introducere</vt:lpstr>
      <vt:lpstr>400 milioane</vt:lpstr>
      <vt:lpstr>3 milioane</vt:lpstr>
      <vt:lpstr>02</vt:lpstr>
      <vt:lpstr>Tehnologii folosite</vt:lpstr>
      <vt:lpstr>Cerinte functionale</vt:lpstr>
      <vt:lpstr>PowerPoint Presentation</vt:lpstr>
      <vt:lpstr>PowerPoint Presentation</vt:lpstr>
      <vt:lpstr>Cerinte non-functionale</vt:lpstr>
      <vt:lpstr>PowerPoint Presentation</vt:lpstr>
      <vt:lpstr>Diagrame</vt:lpstr>
      <vt:lpstr>Diagrama Use-Case</vt:lpstr>
      <vt:lpstr>Diagrama Enitate-Relatie- ERD</vt:lpstr>
      <vt:lpstr>Diagrama Conceptuala</vt:lpstr>
      <vt:lpstr>Diagrama de flux</vt:lpstr>
      <vt:lpstr>Diagrama de flux</vt:lpstr>
      <vt:lpstr>Diagrama de clase</vt:lpstr>
      <vt:lpstr>Diagrama de obiecte</vt:lpstr>
      <vt:lpstr>Diagrama de secventa</vt:lpstr>
      <vt:lpstr>Design patterns</vt:lpstr>
      <vt:lpstr>Design patterns</vt:lpstr>
      <vt:lpstr>Demo-ul aplicatiei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RescuePets</dc:title>
  <dc:creator>Robertto Popescu</dc:creator>
  <cp:lastModifiedBy>Robertto Popescu</cp:lastModifiedBy>
  <cp:revision>8</cp:revision>
  <dcterms:modified xsi:type="dcterms:W3CDTF">2025-02-22T10:30:56Z</dcterms:modified>
</cp:coreProperties>
</file>